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
      <p:font typeface="Inter"/>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slideLayout" Target="../slideLayouts/slideLayout13.xml"/><Relationship Id="rId11"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slideLayout" Target="../slideLayouts/slideLayout18.xml"/><Relationship Id="rId7"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0110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to Stylesheets in React Native</a:t>
            </a:r>
            <a:endParaRPr lang="en-US" sz="4450" dirty="0"/>
          </a:p>
        </p:txBody>
      </p:sp>
      <p:sp>
        <p:nvSpPr>
          <p:cNvPr id="4" name="Text 1"/>
          <p:cNvSpPr/>
          <p:nvPr/>
        </p:nvSpPr>
        <p:spPr>
          <a:xfrm>
            <a:off x="793790" y="395882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Styling in React Native happens through JavaScript, not traditional CSS. Core components accept a 'style' prop for visual customization.</a:t>
            </a:r>
            <a:endParaRPr lang="en-US" sz="1750" dirty="0"/>
          </a:p>
        </p:txBody>
      </p:sp>
      <p:sp>
        <p:nvSpPr>
          <p:cNvPr id="5" name="Text 2"/>
          <p:cNvSpPr/>
          <p:nvPr/>
        </p:nvSpPr>
        <p:spPr>
          <a:xfrm>
            <a:off x="793790" y="4939784"/>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React Native offers multiple styling approaches for different scenarios. All styles use camelCase naming like backgroundColor instead of background-color.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75203"/>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Global styles</a:t>
            </a:r>
            <a:endParaRPr lang="en-US" sz="3550" dirty="0"/>
          </a:p>
        </p:txBody>
      </p:sp>
      <p:sp>
        <p:nvSpPr>
          <p:cNvPr id="3" name="Shape 1"/>
          <p:cNvSpPr/>
          <p:nvPr/>
        </p:nvSpPr>
        <p:spPr>
          <a:xfrm>
            <a:off x="793790" y="1605082"/>
            <a:ext cx="13042821" cy="4874419"/>
          </a:xfrm>
          <a:prstGeom prst="roundRect">
            <a:avLst>
              <a:gd name="adj" fmla="val 1564"/>
            </a:avLst>
          </a:prstGeom>
          <a:noFill/>
          <a:ln w="7620">
            <a:solidFill>
              <a:srgbClr val="000000">
                <a:alpha val="8000"/>
              </a:srgbClr>
            </a:solidFill>
            <a:prstDash val="solid"/>
          </a:ln>
        </p:spPr>
      </p:sp>
      <p:sp>
        <p:nvSpPr>
          <p:cNvPr id="4" name="Shape 2"/>
          <p:cNvSpPr/>
          <p:nvPr/>
        </p:nvSpPr>
        <p:spPr>
          <a:xfrm>
            <a:off x="801410" y="1612702"/>
            <a:ext cx="13027581" cy="4859179"/>
          </a:xfrm>
          <a:prstGeom prst="rect">
            <a:avLst/>
          </a:prstGeom>
          <a:solidFill>
            <a:srgbClr val="FFFFFF">
              <a:alpha val="4000"/>
            </a:srgbClr>
          </a:solidFill>
          <a:ln/>
        </p:spPr>
      </p:sp>
      <p:sp>
        <p:nvSpPr>
          <p:cNvPr id="5" name="Shape 3"/>
          <p:cNvSpPr/>
          <p:nvPr/>
        </p:nvSpPr>
        <p:spPr>
          <a:xfrm>
            <a:off x="982980" y="1729145"/>
            <a:ext cx="6399728" cy="4336018"/>
          </a:xfrm>
          <a:prstGeom prst="roundRect">
            <a:avLst>
              <a:gd name="adj" fmla="val 1758"/>
            </a:avLst>
          </a:prstGeom>
          <a:solidFill>
            <a:srgbClr val="FBE1D0"/>
          </a:solidFill>
          <a:ln/>
        </p:spPr>
      </p:sp>
      <p:sp>
        <p:nvSpPr>
          <p:cNvPr id="6" name="Shape 4"/>
          <p:cNvSpPr/>
          <p:nvPr/>
        </p:nvSpPr>
        <p:spPr>
          <a:xfrm>
            <a:off x="973931" y="1729145"/>
            <a:ext cx="6417826" cy="4336018"/>
          </a:xfrm>
          <a:prstGeom prst="roundRect">
            <a:avLst>
              <a:gd name="adj" fmla="val 628"/>
            </a:avLst>
          </a:prstGeom>
          <a:solidFill>
            <a:srgbClr val="FBE1D0"/>
          </a:solidFill>
          <a:ln/>
        </p:spPr>
      </p:sp>
      <p:sp>
        <p:nvSpPr>
          <p:cNvPr id="7" name="Text 5"/>
          <p:cNvSpPr/>
          <p:nvPr/>
        </p:nvSpPr>
        <p:spPr>
          <a:xfrm>
            <a:off x="1155383" y="1865233"/>
            <a:ext cx="6054923" cy="4063841"/>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//styles.js</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import {StyleSheet} from 'react-native'</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export const globalStyles = StyleSheet.create({</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container:{</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flex: 1,</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justifyContent: 'center',</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alignItems: 'center',</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backgroundColor: '#f0f0f0',</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text: {</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color: 'blue',</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fontSize: 20,</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a:t>
            </a:r>
            <a:endParaRPr lang="en-US" sz="1400" dirty="0"/>
          </a:p>
        </p:txBody>
      </p:sp>
      <p:sp>
        <p:nvSpPr>
          <p:cNvPr id="8" name="Shape 6"/>
          <p:cNvSpPr/>
          <p:nvPr/>
        </p:nvSpPr>
        <p:spPr>
          <a:xfrm>
            <a:off x="7753231" y="1729145"/>
            <a:ext cx="5894308" cy="4626293"/>
          </a:xfrm>
          <a:prstGeom prst="roundRect">
            <a:avLst>
              <a:gd name="adj" fmla="val 1647"/>
            </a:avLst>
          </a:prstGeom>
          <a:solidFill>
            <a:srgbClr val="FBE1D0"/>
          </a:solidFill>
          <a:ln/>
        </p:spPr>
      </p:sp>
      <p:sp>
        <p:nvSpPr>
          <p:cNvPr id="9" name="Shape 7"/>
          <p:cNvSpPr/>
          <p:nvPr/>
        </p:nvSpPr>
        <p:spPr>
          <a:xfrm>
            <a:off x="7744182" y="1729145"/>
            <a:ext cx="5912406" cy="4626293"/>
          </a:xfrm>
          <a:prstGeom prst="roundRect">
            <a:avLst>
              <a:gd name="adj" fmla="val 588"/>
            </a:avLst>
          </a:prstGeom>
          <a:solidFill>
            <a:srgbClr val="FBE1D0"/>
          </a:solidFill>
          <a:ln/>
        </p:spPr>
      </p:sp>
      <p:sp>
        <p:nvSpPr>
          <p:cNvPr id="10" name="Text 8"/>
          <p:cNvSpPr/>
          <p:nvPr/>
        </p:nvSpPr>
        <p:spPr>
          <a:xfrm>
            <a:off x="7925633" y="1865233"/>
            <a:ext cx="5549503" cy="4354116"/>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//App.js</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import React from 'react';</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import {View, Text} from 'react-native';</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import {globalStyles} from './styles';</a:t>
            </a:r>
            <a:endParaRPr lang="en-US" sz="1400" dirty="0"/>
          </a:p>
          <a:p>
            <a:pPr algn="l" indent="0" marL="0">
              <a:lnSpc>
                <a:spcPts val="2250"/>
              </a:lnSpc>
              <a:buNone/>
            </a:pP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const App = ()=&gt;{</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return (</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&lt;View style={globalStyles.container}&gt;</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&lt;Text style={globalStyles.text}&gt; </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Hello, World!</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&lt;/Text&gt;</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&lt;/View&gt;</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  );</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a:t>
            </a:r>
            <a:endParaRPr lang="en-US" sz="1400" dirty="0"/>
          </a:p>
          <a:p>
            <a:pPr algn="l" indent="0" marL="0">
              <a:lnSpc>
                <a:spcPts val="2250"/>
              </a:lnSpc>
              <a:buNone/>
            </a:pPr>
            <a:r>
              <a:rPr lang="en-US" sz="1400" dirty="0">
                <a:solidFill>
                  <a:srgbClr val="000000"/>
                </a:solidFill>
                <a:highlight>
                  <a:srgbClr val="FBE1D0"/>
                </a:highlight>
                <a:latin typeface="Consolas" pitchFamily="34" charset="0"/>
                <a:ea typeface="Consolas" pitchFamily="34" charset="-122"/>
                <a:cs typeface="Consolas" pitchFamily="34" charset="-120"/>
              </a:rPr>
              <a:t>export default App;     </a:t>
            </a:r>
            <a:endParaRPr lang="en-US" sz="1400" dirty="0"/>
          </a:p>
        </p:txBody>
      </p:sp>
      <p:sp>
        <p:nvSpPr>
          <p:cNvPr id="11" name="Text 9"/>
          <p:cNvSpPr/>
          <p:nvPr/>
        </p:nvSpPr>
        <p:spPr>
          <a:xfrm>
            <a:off x="793790" y="6683573"/>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Global styles help maintain consistency and reusability in the application by defining common styles at a centralized location. By using global styles, you can easily apply consistent styling across different components without redundantly defining the same styles multiple times. This approach facilitates easier styling management and ensures a cohesive visual style throughout the app.</a:t>
            </a:r>
            <a:endParaRPr lang="en-US" sz="1400" dirty="0"/>
          </a:p>
        </p:txBody>
      </p:sp>
      <p:pic>
        <p:nvPicPr>
          <p:cNvPr id="12"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52713"/>
            <a:ext cx="4252913"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Themed Styles</a:t>
            </a:r>
            <a:endParaRPr lang="en-US" sz="3300" dirty="0"/>
          </a:p>
        </p:txBody>
      </p:sp>
      <p:sp>
        <p:nvSpPr>
          <p:cNvPr id="3" name="Shape 1"/>
          <p:cNvSpPr/>
          <p:nvPr/>
        </p:nvSpPr>
        <p:spPr>
          <a:xfrm>
            <a:off x="793790" y="1624489"/>
            <a:ext cx="13042821" cy="5388769"/>
          </a:xfrm>
          <a:prstGeom prst="roundRect">
            <a:avLst>
              <a:gd name="adj" fmla="val 1326"/>
            </a:avLst>
          </a:prstGeom>
          <a:noFill/>
          <a:ln w="7620">
            <a:solidFill>
              <a:srgbClr val="000000">
                <a:alpha val="8000"/>
              </a:srgbClr>
            </a:solidFill>
            <a:prstDash val="solid"/>
          </a:ln>
        </p:spPr>
      </p:sp>
      <p:sp>
        <p:nvSpPr>
          <p:cNvPr id="4" name="Shape 2"/>
          <p:cNvSpPr/>
          <p:nvPr/>
        </p:nvSpPr>
        <p:spPr>
          <a:xfrm>
            <a:off x="801410" y="1632109"/>
            <a:ext cx="13027581" cy="5373529"/>
          </a:xfrm>
          <a:prstGeom prst="rect">
            <a:avLst/>
          </a:prstGeom>
          <a:solidFill>
            <a:srgbClr val="FFFFFF">
              <a:alpha val="4000"/>
            </a:srgbClr>
          </a:solidFill>
          <a:ln/>
        </p:spPr>
      </p:sp>
      <p:sp>
        <p:nvSpPr>
          <p:cNvPr id="5" name="Shape 3"/>
          <p:cNvSpPr/>
          <p:nvPr/>
        </p:nvSpPr>
        <p:spPr>
          <a:xfrm>
            <a:off x="971431" y="1741765"/>
            <a:ext cx="6169938" cy="5154216"/>
          </a:xfrm>
          <a:prstGeom prst="roundRect">
            <a:avLst>
              <a:gd name="adj" fmla="val 1386"/>
            </a:avLst>
          </a:prstGeom>
          <a:solidFill>
            <a:srgbClr val="FBE1D0"/>
          </a:solidFill>
          <a:ln/>
        </p:spPr>
      </p:sp>
      <p:sp>
        <p:nvSpPr>
          <p:cNvPr id="6" name="Shape 4"/>
          <p:cNvSpPr/>
          <p:nvPr/>
        </p:nvSpPr>
        <p:spPr>
          <a:xfrm>
            <a:off x="962978" y="1741765"/>
            <a:ext cx="6186845" cy="5154216"/>
          </a:xfrm>
          <a:prstGeom prst="roundRect">
            <a:avLst>
              <a:gd name="adj" fmla="val 495"/>
            </a:avLst>
          </a:prstGeom>
          <a:solidFill>
            <a:srgbClr val="FBE1D0"/>
          </a:solidFill>
          <a:ln/>
        </p:spPr>
      </p:sp>
      <p:sp>
        <p:nvSpPr>
          <p:cNvPr id="7" name="Text 5"/>
          <p:cNvSpPr/>
          <p:nvPr/>
        </p:nvSpPr>
        <p:spPr>
          <a:xfrm>
            <a:off x="1132999" y="1869281"/>
            <a:ext cx="5846802" cy="489918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import React from 'react';</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import { View, Text, StyleSheet } from 'react-native';</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import { useColorScheme } from 'react-native';</a:t>
            </a:r>
            <a:endParaRPr lang="en-US" sz="1300" dirty="0"/>
          </a:p>
          <a:p>
            <a:pPr algn="l" indent="0" marL="0">
              <a:lnSpc>
                <a:spcPts val="2100"/>
              </a:lnSpc>
              <a:buNone/>
            </a:pP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const App = () =&gt;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const theme = useColorScheme(); // 'light' or 'dark'</a:t>
            </a:r>
            <a:endParaRPr lang="en-US" sz="1300" dirty="0"/>
          </a:p>
          <a:p>
            <a:pPr algn="l" indent="0" marL="0">
              <a:lnSpc>
                <a:spcPts val="2100"/>
              </a:lnSpc>
              <a:buNone/>
            </a:pP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return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&lt;View style={[styles.container, theme === 'dark' &amp;&amp; styles.darkContainer]}&gt;</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&lt;Text style={[styles.text, theme === 'dark' &amp;&amp; styles.darkText]}&gt;</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Hello, World!</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&lt;/Text&gt;</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&lt;/View&gt;</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a:t>
            </a:r>
            <a:endParaRPr lang="en-US" sz="1300" dirty="0"/>
          </a:p>
          <a:p>
            <a:pPr algn="l" indent="0" marL="0">
              <a:lnSpc>
                <a:spcPts val="2100"/>
              </a:lnSpc>
              <a:buNone/>
            </a:pP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export default App;</a:t>
            </a:r>
            <a:endParaRPr lang="en-US" sz="1300" dirty="0"/>
          </a:p>
        </p:txBody>
      </p:sp>
      <p:sp>
        <p:nvSpPr>
          <p:cNvPr id="8" name="Shape 6"/>
          <p:cNvSpPr/>
          <p:nvPr/>
        </p:nvSpPr>
        <p:spPr>
          <a:xfrm>
            <a:off x="7489031" y="1741765"/>
            <a:ext cx="6169938" cy="5154216"/>
          </a:xfrm>
          <a:prstGeom prst="roundRect">
            <a:avLst>
              <a:gd name="adj" fmla="val 1386"/>
            </a:avLst>
          </a:prstGeom>
          <a:solidFill>
            <a:srgbClr val="FBE1D0"/>
          </a:solidFill>
          <a:ln/>
        </p:spPr>
      </p:sp>
      <p:sp>
        <p:nvSpPr>
          <p:cNvPr id="9" name="Shape 7"/>
          <p:cNvSpPr/>
          <p:nvPr/>
        </p:nvSpPr>
        <p:spPr>
          <a:xfrm>
            <a:off x="7480578" y="1741765"/>
            <a:ext cx="6186845" cy="5154216"/>
          </a:xfrm>
          <a:prstGeom prst="roundRect">
            <a:avLst>
              <a:gd name="adj" fmla="val 495"/>
            </a:avLst>
          </a:prstGeom>
          <a:solidFill>
            <a:srgbClr val="FBE1D0"/>
          </a:solidFill>
          <a:ln/>
        </p:spPr>
      </p:sp>
      <p:sp>
        <p:nvSpPr>
          <p:cNvPr id="10" name="Text 8"/>
          <p:cNvSpPr/>
          <p:nvPr/>
        </p:nvSpPr>
        <p:spPr>
          <a:xfrm>
            <a:off x="7650599" y="1869281"/>
            <a:ext cx="5846802" cy="489918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const styles = StyleSheet.create({</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container: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flex: 1,</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justifyContent: 'center',</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alignItems: 'center',</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backgroundColor: '#FFFFFF',</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darkContainer: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backgroundColor: '#121212',</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text: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fontSize: 24,</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color: '#000000',</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darkText: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color: '#FFFFFF',</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a:t>
            </a:r>
            <a:endParaRPr lang="en-US" sz="1300" dirty="0"/>
          </a:p>
        </p:txBody>
      </p:sp>
      <p:sp>
        <p:nvSpPr>
          <p:cNvPr id="11" name="Text 9"/>
          <p:cNvSpPr/>
          <p:nvPr/>
        </p:nvSpPr>
        <p:spPr>
          <a:xfrm>
            <a:off x="793790" y="7204591"/>
            <a:ext cx="13042821"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Use themed styles when your app needs to adapt to different themes based on user preferences or system settings.</a:t>
            </a:r>
            <a:endParaRPr lang="en-US" sz="1300" dirty="0"/>
          </a:p>
        </p:txBody>
      </p:sp>
      <p:pic>
        <p:nvPicPr>
          <p:cNvPr id="12"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51109"/>
            <a:ext cx="1059239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Platform-Specific Styles: The Problem</a:t>
            </a:r>
            <a:endParaRPr lang="en-US" sz="4450" dirty="0"/>
          </a:p>
        </p:txBody>
      </p:sp>
      <p:sp>
        <p:nvSpPr>
          <p:cNvPr id="3" name="Text 1"/>
          <p:cNvSpPr/>
          <p:nvPr/>
        </p:nvSpPr>
        <p:spPr>
          <a:xfrm>
            <a:off x="2084308" y="2861548"/>
            <a:ext cx="294834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iOS Design Language</a:t>
            </a:r>
            <a:endParaRPr lang="en-US" sz="2200" dirty="0"/>
          </a:p>
        </p:txBody>
      </p:sp>
      <p:sp>
        <p:nvSpPr>
          <p:cNvPr id="4" name="Text 2"/>
          <p:cNvSpPr/>
          <p:nvPr/>
        </p:nvSpPr>
        <p:spPr>
          <a:xfrm>
            <a:off x="793790" y="3351967"/>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Apple's Human Interface Guidelines specify unique styling preferences.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324362" y="3665458"/>
            <a:ext cx="318968" cy="398621"/>
          </a:xfrm>
          <a:prstGeom prst="rect">
            <a:avLst/>
          </a:prstGeom>
        </p:spPr>
      </p:pic>
      <p:sp>
        <p:nvSpPr>
          <p:cNvPr id="7" name="Text 3"/>
          <p:cNvSpPr/>
          <p:nvPr/>
        </p:nvSpPr>
        <p:spPr>
          <a:xfrm>
            <a:off x="9597628" y="2861548"/>
            <a:ext cx="333601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Android Material Design</a:t>
            </a:r>
            <a:endParaRPr lang="en-US" sz="2200" dirty="0"/>
          </a:p>
        </p:txBody>
      </p:sp>
      <p:sp>
        <p:nvSpPr>
          <p:cNvPr id="8" name="Text 4"/>
          <p:cNvSpPr/>
          <p:nvPr/>
        </p:nvSpPr>
        <p:spPr>
          <a:xfrm>
            <a:off x="9597628" y="3351967"/>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Google's Material Design has different visual patterns and standards.</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986713" y="3665458"/>
            <a:ext cx="318968" cy="398621"/>
          </a:xfrm>
          <a:prstGeom prst="rect">
            <a:avLst/>
          </a:prstGeom>
        </p:spPr>
      </p:pic>
      <p:sp>
        <p:nvSpPr>
          <p:cNvPr id="11" name="Text 5"/>
          <p:cNvSpPr/>
          <p:nvPr/>
        </p:nvSpPr>
        <p:spPr>
          <a:xfrm>
            <a:off x="9597628" y="53141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Device Variations</a:t>
            </a:r>
            <a:endParaRPr lang="en-US" sz="2200" dirty="0"/>
          </a:p>
        </p:txBody>
      </p:sp>
      <p:sp>
        <p:nvSpPr>
          <p:cNvPr id="12" name="Text 6"/>
          <p:cNvSpPr/>
          <p:nvPr/>
        </p:nvSpPr>
        <p:spPr>
          <a:xfrm>
            <a:off x="9597628" y="5804535"/>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Screen sizes, densities, and capabilities differ significantly.</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986713" y="5327809"/>
            <a:ext cx="318968" cy="398621"/>
          </a:xfrm>
          <a:prstGeom prst="rect">
            <a:avLst/>
          </a:prstGeom>
        </p:spPr>
      </p:pic>
      <p:sp>
        <p:nvSpPr>
          <p:cNvPr id="15" name="Text 7"/>
          <p:cNvSpPr/>
          <p:nvPr/>
        </p:nvSpPr>
        <p:spPr>
          <a:xfrm>
            <a:off x="1739860" y="5314117"/>
            <a:ext cx="3292793"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Component Differences</a:t>
            </a:r>
            <a:endParaRPr lang="en-US" sz="2200" dirty="0"/>
          </a:p>
        </p:txBody>
      </p:sp>
      <p:sp>
        <p:nvSpPr>
          <p:cNvPr id="16" name="Text 8"/>
          <p:cNvSpPr/>
          <p:nvPr/>
        </p:nvSpPr>
        <p:spPr>
          <a:xfrm>
            <a:off x="793790" y="5804535"/>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Native components have platform-specific behaviors and appearances.</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6324362" y="5327809"/>
            <a:ext cx="318968" cy="398621"/>
          </a:xfrm>
          <a:prstGeom prst="rect">
            <a:avLst/>
          </a:prstGeom>
        </p:spPr>
      </p:pic>
      <p:pic>
        <p:nvPicPr>
          <p:cNvPr id="19"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50689"/>
            <a:ext cx="7556421" cy="992267"/>
          </a:xfrm>
          <a:prstGeom prst="rect">
            <a:avLst/>
          </a:prstGeom>
          <a:noFill/>
          <a:ln/>
        </p:spPr>
        <p:txBody>
          <a:bodyPr wrap="squar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Platform-Specific Styles: Platform Module</a:t>
            </a:r>
            <a:endParaRPr lang="en-US" sz="3100" dirty="0"/>
          </a:p>
        </p:txBody>
      </p:sp>
      <p:sp>
        <p:nvSpPr>
          <p:cNvPr id="4" name="Shape 1"/>
          <p:cNvSpPr/>
          <p:nvPr/>
        </p:nvSpPr>
        <p:spPr>
          <a:xfrm>
            <a:off x="6280190" y="1981081"/>
            <a:ext cx="7556421" cy="3541157"/>
          </a:xfrm>
          <a:prstGeom prst="roundRect">
            <a:avLst>
              <a:gd name="adj" fmla="val 1883"/>
            </a:avLst>
          </a:prstGeom>
          <a:solidFill>
            <a:srgbClr val="FBE1D0"/>
          </a:solidFill>
          <a:ln/>
        </p:spPr>
      </p:sp>
      <p:sp>
        <p:nvSpPr>
          <p:cNvPr id="5" name="Shape 2"/>
          <p:cNvSpPr/>
          <p:nvPr/>
        </p:nvSpPr>
        <p:spPr>
          <a:xfrm>
            <a:off x="6272332" y="1981081"/>
            <a:ext cx="7572137" cy="3541157"/>
          </a:xfrm>
          <a:prstGeom prst="roundRect">
            <a:avLst>
              <a:gd name="adj" fmla="val 673"/>
            </a:avLst>
          </a:prstGeom>
          <a:solidFill>
            <a:srgbClr val="FBE1D0"/>
          </a:solidFill>
          <a:ln/>
        </p:spPr>
      </p:sp>
      <p:sp>
        <p:nvSpPr>
          <p:cNvPr id="6" name="Text 3"/>
          <p:cNvSpPr/>
          <p:nvPr/>
        </p:nvSpPr>
        <p:spPr>
          <a:xfrm>
            <a:off x="6431042" y="2100143"/>
            <a:ext cx="7254716" cy="3303032"/>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highlight>
                  <a:srgbClr val="FBE1D0"/>
                </a:highlight>
                <a:latin typeface="Consolas" pitchFamily="34" charset="0"/>
                <a:ea typeface="Consolas" pitchFamily="34" charset="-122"/>
                <a:cs typeface="Consolas" pitchFamily="34" charset="-120"/>
              </a:rPr>
              <a:t>import { Platform } from 'react-native';
const styles = StyleSheet.create({
  header: {
    fontSize: Platform.OS === 'ios' ? 20 : 18,
    paddingTop: Platform.OS === 'ios' ? 40 : 10,
    ...Platform.select({
      ios: { fontFamily: 'Helvetica' },
      android: { fontFamily: 'Roboto' }
    })
  }
});
</a:t>
            </a:r>
            <a:endParaRPr lang="en-US" sz="1250" dirty="0"/>
          </a:p>
        </p:txBody>
      </p:sp>
      <p:sp>
        <p:nvSpPr>
          <p:cNvPr id="7" name="Text 4"/>
          <p:cNvSpPr/>
          <p:nvPr/>
        </p:nvSpPr>
        <p:spPr>
          <a:xfrm>
            <a:off x="6280190" y="5760363"/>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Platform.OS</a:t>
            </a:r>
            <a:endParaRPr lang="en-US" sz="1550" dirty="0"/>
          </a:p>
        </p:txBody>
      </p:sp>
      <p:sp>
        <p:nvSpPr>
          <p:cNvPr id="8" name="Text 5"/>
          <p:cNvSpPr/>
          <p:nvPr/>
        </p:nvSpPr>
        <p:spPr>
          <a:xfrm>
            <a:off x="6280190" y="6246495"/>
            <a:ext cx="7556421"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Check current platform with simple conditional: Platform.OS === 'ios'</a:t>
            </a:r>
            <a:endParaRPr lang="en-US" sz="1250" dirty="0"/>
          </a:p>
        </p:txBody>
      </p:sp>
      <p:sp>
        <p:nvSpPr>
          <p:cNvPr id="9" name="Text 6"/>
          <p:cNvSpPr/>
          <p:nvPr/>
        </p:nvSpPr>
        <p:spPr>
          <a:xfrm>
            <a:off x="6280190" y="6738699"/>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Platform.select()</a:t>
            </a:r>
            <a:endParaRPr lang="en-US" sz="1550" dirty="0"/>
          </a:p>
        </p:txBody>
      </p:sp>
      <p:sp>
        <p:nvSpPr>
          <p:cNvPr id="10" name="Text 7"/>
          <p:cNvSpPr/>
          <p:nvPr/>
        </p:nvSpPr>
        <p:spPr>
          <a:xfrm>
            <a:off x="6280190" y="7224832"/>
            <a:ext cx="7556421"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Create platform-specific objects with cleaner syntax.</a:t>
            </a:r>
            <a:endParaRPr lang="en-US" sz="1250" dirty="0"/>
          </a:p>
        </p:txBody>
      </p:sp>
      <p:pic>
        <p:nvPicPr>
          <p:cNvPr id="11"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630555"/>
            <a:ext cx="7091482"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Platform-Specific Style Files</a:t>
            </a:r>
            <a:endParaRPr lang="en-US" sz="4000" dirty="0"/>
          </a:p>
        </p:txBody>
      </p:sp>
      <p:sp>
        <p:nvSpPr>
          <p:cNvPr id="3" name="Shape 1"/>
          <p:cNvSpPr/>
          <p:nvPr/>
        </p:nvSpPr>
        <p:spPr>
          <a:xfrm>
            <a:off x="793790" y="1676757"/>
            <a:ext cx="2173724" cy="1502807"/>
          </a:xfrm>
          <a:prstGeom prst="roundRect">
            <a:avLst>
              <a:gd name="adj" fmla="val 5705"/>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37122" y="2248733"/>
            <a:ext cx="287060" cy="358735"/>
          </a:xfrm>
          <a:prstGeom prst="rect">
            <a:avLst/>
          </a:prstGeom>
        </p:spPr>
      </p:pic>
      <p:sp>
        <p:nvSpPr>
          <p:cNvPr id="5" name="Text 2"/>
          <p:cNvSpPr/>
          <p:nvPr/>
        </p:nvSpPr>
        <p:spPr>
          <a:xfrm>
            <a:off x="3171587" y="1880830"/>
            <a:ext cx="259353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Create Platform Files</a:t>
            </a:r>
            <a:endParaRPr lang="en-US" sz="2000" dirty="0"/>
          </a:p>
        </p:txBody>
      </p:sp>
      <p:sp>
        <p:nvSpPr>
          <p:cNvPr id="6" name="Text 3"/>
          <p:cNvSpPr/>
          <p:nvPr/>
        </p:nvSpPr>
        <p:spPr>
          <a:xfrm>
            <a:off x="3171587" y="2322076"/>
            <a:ext cx="10460950"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Develop separate, dedicated files for iOS and Android styling implementations to maintain clean separation of concerns</a:t>
            </a:r>
            <a:endParaRPr lang="en-US" sz="1600" dirty="0"/>
          </a:p>
        </p:txBody>
      </p:sp>
      <p:sp>
        <p:nvSpPr>
          <p:cNvPr id="7" name="Shape 4"/>
          <p:cNvSpPr/>
          <p:nvPr/>
        </p:nvSpPr>
        <p:spPr>
          <a:xfrm>
            <a:off x="3069550" y="3170039"/>
            <a:ext cx="10665023" cy="11430"/>
          </a:xfrm>
          <a:prstGeom prst="roundRect">
            <a:avLst>
              <a:gd name="adj" fmla="val 750139"/>
            </a:avLst>
          </a:prstGeom>
          <a:solidFill>
            <a:srgbClr val="E1C7B6"/>
          </a:solidFill>
          <a:ln/>
        </p:spPr>
      </p:sp>
      <p:sp>
        <p:nvSpPr>
          <p:cNvPr id="8" name="Shape 5"/>
          <p:cNvSpPr/>
          <p:nvPr/>
        </p:nvSpPr>
        <p:spPr>
          <a:xfrm>
            <a:off x="793790" y="3281601"/>
            <a:ext cx="4347567" cy="1502807"/>
          </a:xfrm>
          <a:prstGeom prst="roundRect">
            <a:avLst>
              <a:gd name="adj" fmla="val 5705"/>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824043" y="3853577"/>
            <a:ext cx="287060" cy="358735"/>
          </a:xfrm>
          <a:prstGeom prst="rect">
            <a:avLst/>
          </a:prstGeom>
        </p:spPr>
      </p:pic>
      <p:sp>
        <p:nvSpPr>
          <p:cNvPr id="10" name="Text 6"/>
          <p:cNvSpPr/>
          <p:nvPr/>
        </p:nvSpPr>
        <p:spPr>
          <a:xfrm>
            <a:off x="5345430" y="3485674"/>
            <a:ext cx="3002637"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Use Naming Convention</a:t>
            </a:r>
            <a:endParaRPr lang="en-US" sz="2000" dirty="0"/>
          </a:p>
        </p:txBody>
      </p:sp>
      <p:sp>
        <p:nvSpPr>
          <p:cNvPr id="11" name="Text 7"/>
          <p:cNvSpPr/>
          <p:nvPr/>
        </p:nvSpPr>
        <p:spPr>
          <a:xfrm>
            <a:off x="5345430" y="3926919"/>
            <a:ext cx="8287107"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Follow React Native's file naming pattern: ComponentName.ios.js and ComponentName.android.js for automatic platform detection</a:t>
            </a:r>
            <a:endParaRPr lang="en-US" sz="1600" dirty="0"/>
          </a:p>
        </p:txBody>
      </p:sp>
      <p:sp>
        <p:nvSpPr>
          <p:cNvPr id="12" name="Shape 8"/>
          <p:cNvSpPr/>
          <p:nvPr/>
        </p:nvSpPr>
        <p:spPr>
          <a:xfrm>
            <a:off x="5243393" y="4774883"/>
            <a:ext cx="8491180" cy="11430"/>
          </a:xfrm>
          <a:prstGeom prst="roundRect">
            <a:avLst>
              <a:gd name="adj" fmla="val 750139"/>
            </a:avLst>
          </a:prstGeom>
          <a:solidFill>
            <a:srgbClr val="E1C7B6"/>
          </a:solidFill>
          <a:ln/>
        </p:spPr>
      </p:sp>
      <p:sp>
        <p:nvSpPr>
          <p:cNvPr id="13" name="Shape 9"/>
          <p:cNvSpPr/>
          <p:nvPr/>
        </p:nvSpPr>
        <p:spPr>
          <a:xfrm>
            <a:off x="793790" y="4886444"/>
            <a:ext cx="6521410" cy="1829514"/>
          </a:xfrm>
          <a:prstGeom prst="roundRect">
            <a:avLst>
              <a:gd name="adj" fmla="val 4687"/>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910965" y="5621774"/>
            <a:ext cx="287060" cy="358735"/>
          </a:xfrm>
          <a:prstGeom prst="rect">
            <a:avLst/>
          </a:prstGeom>
        </p:spPr>
      </p:pic>
      <p:sp>
        <p:nvSpPr>
          <p:cNvPr id="15" name="Text 10"/>
          <p:cNvSpPr/>
          <p:nvPr/>
        </p:nvSpPr>
        <p:spPr>
          <a:xfrm>
            <a:off x="7519273" y="5090517"/>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Automatic Loading</a:t>
            </a:r>
            <a:endParaRPr lang="en-US" sz="2000" dirty="0"/>
          </a:p>
        </p:txBody>
      </p:sp>
      <p:sp>
        <p:nvSpPr>
          <p:cNvPr id="16" name="Text 11"/>
          <p:cNvSpPr/>
          <p:nvPr/>
        </p:nvSpPr>
        <p:spPr>
          <a:xfrm>
            <a:off x="7519273" y="5531763"/>
            <a:ext cx="6113264"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React Native intelligently imports the appropriate platform-specific file at runtime without requiring manual platform checks</a:t>
            </a:r>
            <a:endParaRPr lang="en-US" sz="1600" dirty="0"/>
          </a:p>
        </p:txBody>
      </p:sp>
      <p:sp>
        <p:nvSpPr>
          <p:cNvPr id="17" name="Text 12"/>
          <p:cNvSpPr/>
          <p:nvPr/>
        </p:nvSpPr>
        <p:spPr>
          <a:xfrm>
            <a:off x="793790" y="6945511"/>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This approach provides complete separation of platform-specific styling code, enhancing maintainability. It's particularly effective for components that require substantial platform-specific customization or follow distinctly different design patterns.</a:t>
            </a:r>
            <a:endParaRPr lang="en-US" sz="1600" dirty="0"/>
          </a:p>
        </p:txBody>
      </p:sp>
      <p:pic>
        <p:nvPicPr>
          <p:cNvPr id="18"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812125"/>
            <a:ext cx="6870025"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Platform-Specific Style Files: Example</a:t>
            </a:r>
            <a:endParaRPr lang="en-US" sz="2900" dirty="0"/>
          </a:p>
        </p:txBody>
      </p:sp>
      <p:sp>
        <p:nvSpPr>
          <p:cNvPr id="3" name="Text 1"/>
          <p:cNvSpPr/>
          <p:nvPr/>
        </p:nvSpPr>
        <p:spPr>
          <a:xfrm>
            <a:off x="793790" y="1493996"/>
            <a:ext cx="3119080"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Platform-Specific Style Definitions</a:t>
            </a:r>
            <a:endParaRPr lang="en-US" sz="1450" dirty="0"/>
          </a:p>
        </p:txBody>
      </p:sp>
      <p:sp>
        <p:nvSpPr>
          <p:cNvPr id="4" name="Shape 2"/>
          <p:cNvSpPr/>
          <p:nvPr/>
        </p:nvSpPr>
        <p:spPr>
          <a:xfrm>
            <a:off x="793790" y="1945481"/>
            <a:ext cx="13042821" cy="3198495"/>
          </a:xfrm>
          <a:prstGeom prst="roundRect">
            <a:avLst>
              <a:gd name="adj" fmla="val 1936"/>
            </a:avLst>
          </a:prstGeom>
          <a:noFill/>
          <a:ln w="7620">
            <a:solidFill>
              <a:srgbClr val="000000">
                <a:alpha val="8000"/>
              </a:srgbClr>
            </a:solidFill>
            <a:prstDash val="solid"/>
          </a:ln>
        </p:spPr>
      </p:sp>
      <p:sp>
        <p:nvSpPr>
          <p:cNvPr id="5" name="Shape 3"/>
          <p:cNvSpPr/>
          <p:nvPr/>
        </p:nvSpPr>
        <p:spPr>
          <a:xfrm>
            <a:off x="801410" y="1953101"/>
            <a:ext cx="13027581" cy="648653"/>
          </a:xfrm>
          <a:prstGeom prst="rect">
            <a:avLst/>
          </a:prstGeom>
          <a:solidFill>
            <a:srgbClr val="FFFFFF">
              <a:alpha val="4000"/>
            </a:srgbClr>
          </a:solidFill>
          <a:ln/>
        </p:spPr>
      </p:sp>
      <p:sp>
        <p:nvSpPr>
          <p:cNvPr id="6" name="Shape 4"/>
          <p:cNvSpPr/>
          <p:nvPr/>
        </p:nvSpPr>
        <p:spPr>
          <a:xfrm>
            <a:off x="948809" y="2049066"/>
            <a:ext cx="6215182" cy="456724"/>
          </a:xfrm>
          <a:prstGeom prst="roundRect">
            <a:avLst>
              <a:gd name="adj" fmla="val 13558"/>
            </a:avLst>
          </a:prstGeom>
          <a:solidFill>
            <a:srgbClr val="FBE1D0"/>
          </a:solidFill>
          <a:ln/>
        </p:spPr>
      </p:sp>
      <p:sp>
        <p:nvSpPr>
          <p:cNvPr id="7" name="Shape 5"/>
          <p:cNvSpPr/>
          <p:nvPr/>
        </p:nvSpPr>
        <p:spPr>
          <a:xfrm>
            <a:off x="941546" y="2049066"/>
            <a:ext cx="6229707" cy="456724"/>
          </a:xfrm>
          <a:prstGeom prst="roundRect">
            <a:avLst>
              <a:gd name="adj" fmla="val 4842"/>
            </a:avLst>
          </a:prstGeom>
          <a:solidFill>
            <a:srgbClr val="FBE1D0"/>
          </a:solidFill>
          <a:ln/>
        </p:spPr>
      </p:sp>
      <p:sp>
        <p:nvSpPr>
          <p:cNvPr id="8" name="Text 6"/>
          <p:cNvSpPr/>
          <p:nvPr/>
        </p:nvSpPr>
        <p:spPr>
          <a:xfrm>
            <a:off x="1088946" y="2159556"/>
            <a:ext cx="5934908" cy="23574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Button.ios.js</a:t>
            </a:r>
            <a:endParaRPr lang="en-US" sz="1150" dirty="0"/>
          </a:p>
        </p:txBody>
      </p:sp>
      <p:sp>
        <p:nvSpPr>
          <p:cNvPr id="9" name="Shape 7"/>
          <p:cNvSpPr/>
          <p:nvPr/>
        </p:nvSpPr>
        <p:spPr>
          <a:xfrm>
            <a:off x="7466409" y="2049066"/>
            <a:ext cx="6215182" cy="456724"/>
          </a:xfrm>
          <a:prstGeom prst="roundRect">
            <a:avLst>
              <a:gd name="adj" fmla="val 13558"/>
            </a:avLst>
          </a:prstGeom>
          <a:solidFill>
            <a:srgbClr val="FBE1D0"/>
          </a:solidFill>
          <a:ln/>
        </p:spPr>
      </p:sp>
      <p:sp>
        <p:nvSpPr>
          <p:cNvPr id="10" name="Shape 8"/>
          <p:cNvSpPr/>
          <p:nvPr/>
        </p:nvSpPr>
        <p:spPr>
          <a:xfrm>
            <a:off x="7459147" y="2049066"/>
            <a:ext cx="6229707" cy="456724"/>
          </a:xfrm>
          <a:prstGeom prst="roundRect">
            <a:avLst>
              <a:gd name="adj" fmla="val 4842"/>
            </a:avLst>
          </a:prstGeom>
          <a:solidFill>
            <a:srgbClr val="FBE1D0"/>
          </a:solidFill>
          <a:ln/>
        </p:spPr>
      </p:sp>
      <p:sp>
        <p:nvSpPr>
          <p:cNvPr id="11" name="Text 9"/>
          <p:cNvSpPr/>
          <p:nvPr/>
        </p:nvSpPr>
        <p:spPr>
          <a:xfrm>
            <a:off x="7606546" y="2159556"/>
            <a:ext cx="5934908" cy="23574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Button.android.js  </a:t>
            </a:r>
            <a:endParaRPr lang="en-US" sz="1150" dirty="0"/>
          </a:p>
        </p:txBody>
      </p:sp>
      <p:sp>
        <p:nvSpPr>
          <p:cNvPr id="12" name="Shape 10"/>
          <p:cNvSpPr/>
          <p:nvPr/>
        </p:nvSpPr>
        <p:spPr>
          <a:xfrm>
            <a:off x="801410" y="2601754"/>
            <a:ext cx="13027581" cy="2534603"/>
          </a:xfrm>
          <a:prstGeom prst="rect">
            <a:avLst/>
          </a:prstGeom>
          <a:solidFill>
            <a:srgbClr val="000000">
              <a:alpha val="4000"/>
            </a:srgbClr>
          </a:solidFill>
          <a:ln/>
        </p:spPr>
      </p:sp>
      <p:sp>
        <p:nvSpPr>
          <p:cNvPr id="13" name="Shape 11"/>
          <p:cNvSpPr/>
          <p:nvPr/>
        </p:nvSpPr>
        <p:spPr>
          <a:xfrm>
            <a:off x="948809" y="2697718"/>
            <a:ext cx="6215182" cy="2342674"/>
          </a:xfrm>
          <a:prstGeom prst="roundRect">
            <a:avLst>
              <a:gd name="adj" fmla="val 2643"/>
            </a:avLst>
          </a:prstGeom>
          <a:solidFill>
            <a:srgbClr val="FBE1D0"/>
          </a:solidFill>
          <a:ln/>
        </p:spPr>
      </p:sp>
      <p:sp>
        <p:nvSpPr>
          <p:cNvPr id="14" name="Shape 12"/>
          <p:cNvSpPr/>
          <p:nvPr/>
        </p:nvSpPr>
        <p:spPr>
          <a:xfrm>
            <a:off x="941546" y="2697718"/>
            <a:ext cx="6229707" cy="2342674"/>
          </a:xfrm>
          <a:prstGeom prst="roundRect">
            <a:avLst>
              <a:gd name="adj" fmla="val 944"/>
            </a:avLst>
          </a:prstGeom>
          <a:solidFill>
            <a:srgbClr val="FBE1D0"/>
          </a:solidFill>
          <a:ln/>
        </p:spPr>
      </p:sp>
      <p:sp>
        <p:nvSpPr>
          <p:cNvPr id="15" name="Text 13"/>
          <p:cNvSpPr/>
          <p:nvPr/>
        </p:nvSpPr>
        <p:spPr>
          <a:xfrm>
            <a:off x="1088946" y="2808208"/>
            <a:ext cx="5934908" cy="2121694"/>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export default StyleSheet.create({
  button: {
    borderRadius: 8,
    fontSize: 16,
    fontFamily: 'SF Pro Text',
    height: 44
  }
});
</a:t>
            </a:r>
            <a:endParaRPr lang="en-US" sz="1150" dirty="0"/>
          </a:p>
        </p:txBody>
      </p:sp>
      <p:sp>
        <p:nvSpPr>
          <p:cNvPr id="16" name="Shape 14"/>
          <p:cNvSpPr/>
          <p:nvPr/>
        </p:nvSpPr>
        <p:spPr>
          <a:xfrm>
            <a:off x="7466409" y="2697718"/>
            <a:ext cx="6215182" cy="2342674"/>
          </a:xfrm>
          <a:prstGeom prst="roundRect">
            <a:avLst>
              <a:gd name="adj" fmla="val 2643"/>
            </a:avLst>
          </a:prstGeom>
          <a:solidFill>
            <a:srgbClr val="FBE1D0"/>
          </a:solidFill>
          <a:ln/>
        </p:spPr>
      </p:sp>
      <p:sp>
        <p:nvSpPr>
          <p:cNvPr id="17" name="Shape 15"/>
          <p:cNvSpPr/>
          <p:nvPr/>
        </p:nvSpPr>
        <p:spPr>
          <a:xfrm>
            <a:off x="7459147" y="2697718"/>
            <a:ext cx="6229707" cy="2342674"/>
          </a:xfrm>
          <a:prstGeom prst="roundRect">
            <a:avLst>
              <a:gd name="adj" fmla="val 944"/>
            </a:avLst>
          </a:prstGeom>
          <a:solidFill>
            <a:srgbClr val="FBE1D0"/>
          </a:solidFill>
          <a:ln/>
        </p:spPr>
      </p:sp>
      <p:sp>
        <p:nvSpPr>
          <p:cNvPr id="18" name="Text 16"/>
          <p:cNvSpPr/>
          <p:nvPr/>
        </p:nvSpPr>
        <p:spPr>
          <a:xfrm>
            <a:off x="7606546" y="2808208"/>
            <a:ext cx="5934908" cy="2121694"/>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export default StyleSheet.create({</a:t>
            </a:r>
            <a:endParaRPr lang="en-US" sz="1150" dirty="0"/>
          </a:p>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  button: {</a:t>
            </a:r>
            <a:endParaRPr lang="en-US" sz="1150" dirty="0"/>
          </a:p>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    borderRadius: 4,</a:t>
            </a:r>
            <a:endParaRPr lang="en-US" sz="1150" dirty="0"/>
          </a:p>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    fontSize: 14,</a:t>
            </a:r>
            <a:endParaRPr lang="en-US" sz="1150" dirty="0"/>
          </a:p>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    fontFamily: 'Roboto',</a:t>
            </a:r>
            <a:endParaRPr lang="en-US" sz="1150" dirty="0"/>
          </a:p>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    elevation: 2,</a:t>
            </a:r>
            <a:endParaRPr lang="en-US" sz="1150" dirty="0"/>
          </a:p>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    height: 40</a:t>
            </a:r>
            <a:endParaRPr lang="en-US" sz="1150" dirty="0"/>
          </a:p>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  }</a:t>
            </a:r>
            <a:endParaRPr lang="en-US" sz="1150" dirty="0"/>
          </a:p>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a:t>
            </a:r>
            <a:endParaRPr lang="en-US" sz="1150" dirty="0"/>
          </a:p>
        </p:txBody>
      </p:sp>
      <p:sp>
        <p:nvSpPr>
          <p:cNvPr id="19" name="Text 17"/>
          <p:cNvSpPr/>
          <p:nvPr/>
        </p:nvSpPr>
        <p:spPr>
          <a:xfrm>
            <a:off x="793790" y="5365075"/>
            <a:ext cx="2814876"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Implementation in Components</a:t>
            </a:r>
            <a:endParaRPr lang="en-US" sz="1450" dirty="0"/>
          </a:p>
        </p:txBody>
      </p:sp>
      <p:sp>
        <p:nvSpPr>
          <p:cNvPr id="20" name="Shape 18"/>
          <p:cNvSpPr/>
          <p:nvPr/>
        </p:nvSpPr>
        <p:spPr>
          <a:xfrm>
            <a:off x="793790" y="5816560"/>
            <a:ext cx="13042821" cy="692467"/>
          </a:xfrm>
          <a:prstGeom prst="roundRect">
            <a:avLst>
              <a:gd name="adj" fmla="val 8943"/>
            </a:avLst>
          </a:prstGeom>
          <a:solidFill>
            <a:srgbClr val="FBE1D0"/>
          </a:solidFill>
          <a:ln/>
        </p:spPr>
      </p:sp>
      <p:sp>
        <p:nvSpPr>
          <p:cNvPr id="21" name="Shape 19"/>
          <p:cNvSpPr/>
          <p:nvPr/>
        </p:nvSpPr>
        <p:spPr>
          <a:xfrm>
            <a:off x="786527" y="5816560"/>
            <a:ext cx="13057346" cy="692467"/>
          </a:xfrm>
          <a:prstGeom prst="roundRect">
            <a:avLst>
              <a:gd name="adj" fmla="val 3194"/>
            </a:avLst>
          </a:prstGeom>
          <a:solidFill>
            <a:srgbClr val="FBE1D0"/>
          </a:solidFill>
          <a:ln/>
        </p:spPr>
      </p:sp>
      <p:sp>
        <p:nvSpPr>
          <p:cNvPr id="22" name="Text 20"/>
          <p:cNvSpPr/>
          <p:nvPr/>
        </p:nvSpPr>
        <p:spPr>
          <a:xfrm>
            <a:off x="933926" y="5927050"/>
            <a:ext cx="12762548" cy="471488"/>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 Usage in Button.js</a:t>
            </a:r>
            <a:endParaRPr lang="en-US" sz="1150" dirty="0"/>
          </a:p>
          <a:p>
            <a:pPr algn="l" indent="0" marL="0">
              <a:lnSpc>
                <a:spcPts val="1850"/>
              </a:lnSpc>
              <a:buNone/>
            </a:pPr>
            <a:r>
              <a:rPr lang="en-US" sz="1150" dirty="0">
                <a:solidFill>
                  <a:srgbClr val="000000"/>
                </a:solidFill>
                <a:highlight>
                  <a:srgbClr val="FBE1D0"/>
                </a:highlight>
                <a:latin typeface="Consolas" pitchFamily="34" charset="0"/>
                <a:ea typeface="Consolas" pitchFamily="34" charset="-122"/>
                <a:cs typeface="Consolas" pitchFamily="34" charset="-120"/>
              </a:rPr>
              <a:t>import styles from './Button.styles';</a:t>
            </a:r>
            <a:endParaRPr lang="en-US" sz="1150" dirty="0"/>
          </a:p>
        </p:txBody>
      </p:sp>
      <p:sp>
        <p:nvSpPr>
          <p:cNvPr id="23" name="Text 21"/>
          <p:cNvSpPr/>
          <p:nvPr/>
        </p:nvSpPr>
        <p:spPr>
          <a:xfrm>
            <a:off x="793790" y="6730127"/>
            <a:ext cx="2737485"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Automatic Platform Resolution</a:t>
            </a:r>
            <a:endParaRPr lang="en-US" sz="1450" dirty="0"/>
          </a:p>
        </p:txBody>
      </p:sp>
      <p:sp>
        <p:nvSpPr>
          <p:cNvPr id="24" name="Text 22"/>
          <p:cNvSpPr/>
          <p:nvPr/>
        </p:nvSpPr>
        <p:spPr>
          <a:xfrm>
            <a:off x="793790" y="7181612"/>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Import the correct style file automatically with a platform-neutral import statement. React Native resolves to the appropriate file based on the current platform.</a:t>
            </a:r>
            <a:endParaRPr lang="en-US" sz="1150" dirty="0"/>
          </a:p>
        </p:txBody>
      </p:sp>
      <p:pic>
        <p:nvPicPr>
          <p:cNvPr id="25"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826651"/>
            <a:ext cx="821126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Resources and Best Practices</a:t>
            </a:r>
            <a:endParaRPr lang="en-US" sz="4450" dirty="0"/>
          </a:p>
        </p:txBody>
      </p:sp>
      <p:pic>
        <p:nvPicPr>
          <p:cNvPr id="3" name="Image 0" descr="preencoded.png">    </p:cNvPr>
          <p:cNvPicPr>
            <a:picLocks noChangeAspect="1"/>
          </p:cNvPicPr>
          <p:nvPr/>
        </p:nvPicPr>
        <p:blipFill>
          <a:blip r:embed="rId1"/>
          <a:stretch>
            <a:fillRect/>
          </a:stretch>
        </p:blipFill>
        <p:spPr>
          <a:xfrm>
            <a:off x="793790" y="1989058"/>
            <a:ext cx="4158615" cy="2570202"/>
          </a:xfrm>
          <a:prstGeom prst="rect">
            <a:avLst/>
          </a:prstGeom>
        </p:spPr>
      </p:pic>
      <p:sp>
        <p:nvSpPr>
          <p:cNvPr id="4" name="Text 1"/>
          <p:cNvSpPr/>
          <p:nvPr/>
        </p:nvSpPr>
        <p:spPr>
          <a:xfrm>
            <a:off x="793790" y="4842748"/>
            <a:ext cx="318908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Official Documentation</a:t>
            </a:r>
            <a:endParaRPr lang="en-US" sz="2200" dirty="0"/>
          </a:p>
        </p:txBody>
      </p:sp>
      <p:sp>
        <p:nvSpPr>
          <p:cNvPr id="5" name="Text 2"/>
          <p:cNvSpPr/>
          <p:nvPr/>
        </p:nvSpPr>
        <p:spPr>
          <a:xfrm>
            <a:off x="793790" y="5333167"/>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React Native's official style documentation provides comprehensive references and examples.</a:t>
            </a:r>
            <a:endParaRPr lang="en-US" sz="1750" dirty="0"/>
          </a:p>
        </p:txBody>
      </p:sp>
      <p:pic>
        <p:nvPicPr>
          <p:cNvPr id="6" name="Image 1" descr="preencoded.png">    </p:cNvPr>
          <p:cNvPicPr>
            <a:picLocks noChangeAspect="1"/>
          </p:cNvPicPr>
          <p:nvPr/>
        </p:nvPicPr>
        <p:blipFill>
          <a:blip r:embed="rId2"/>
          <a:stretch>
            <a:fillRect/>
          </a:stretch>
        </p:blipFill>
        <p:spPr>
          <a:xfrm>
            <a:off x="5235893" y="1989058"/>
            <a:ext cx="4158615" cy="2570202"/>
          </a:xfrm>
          <a:prstGeom prst="rect">
            <a:avLst/>
          </a:prstGeom>
        </p:spPr>
      </p:pic>
      <p:sp>
        <p:nvSpPr>
          <p:cNvPr id="7" name="Text 3"/>
          <p:cNvSpPr/>
          <p:nvPr/>
        </p:nvSpPr>
        <p:spPr>
          <a:xfrm>
            <a:off x="5235893" y="4842748"/>
            <a:ext cx="289059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Community Libraries</a:t>
            </a:r>
            <a:endParaRPr lang="en-US" sz="2200" dirty="0"/>
          </a:p>
        </p:txBody>
      </p:sp>
      <p:sp>
        <p:nvSpPr>
          <p:cNvPr id="8" name="Text 4"/>
          <p:cNvSpPr/>
          <p:nvPr/>
        </p:nvSpPr>
        <p:spPr>
          <a:xfrm>
            <a:off x="5235893" y="5333167"/>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Libraries like styled-components and react-native-extended-stylesheet offer enhanced styling capabilities.</a:t>
            </a:r>
            <a:endParaRPr lang="en-US" sz="1750" dirty="0"/>
          </a:p>
        </p:txBody>
      </p:sp>
      <p:pic>
        <p:nvPicPr>
          <p:cNvPr id="9" name="Image 2" descr="preencoded.png">    </p:cNvPr>
          <p:cNvPicPr>
            <a:picLocks noChangeAspect="1"/>
          </p:cNvPicPr>
          <p:nvPr/>
        </p:nvPicPr>
        <p:blipFill>
          <a:blip r:embed="rId3"/>
          <a:stretch>
            <a:fillRect/>
          </a:stretch>
        </p:blipFill>
        <p:spPr>
          <a:xfrm>
            <a:off x="9677995" y="1989058"/>
            <a:ext cx="4158615" cy="2570202"/>
          </a:xfrm>
          <a:prstGeom prst="rect">
            <a:avLst/>
          </a:prstGeom>
        </p:spPr>
      </p:pic>
      <p:sp>
        <p:nvSpPr>
          <p:cNvPr id="10" name="Text 5"/>
          <p:cNvSpPr/>
          <p:nvPr/>
        </p:nvSpPr>
        <p:spPr>
          <a:xfrm>
            <a:off x="9677995" y="484274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Style Linting</a:t>
            </a:r>
            <a:endParaRPr lang="en-US" sz="2200" dirty="0"/>
          </a:p>
        </p:txBody>
      </p:sp>
      <p:sp>
        <p:nvSpPr>
          <p:cNvPr id="11" name="Text 6"/>
          <p:cNvSpPr/>
          <p:nvPr/>
        </p:nvSpPr>
        <p:spPr>
          <a:xfrm>
            <a:off x="9677995" y="5333167"/>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Tools like ESLint with React Native plugins help maintain consistent styling practices.</a:t>
            </a:r>
            <a:endParaRPr lang="en-US" sz="1750" dirty="0"/>
          </a:p>
        </p:txBody>
      </p:sp>
      <p:sp>
        <p:nvSpPr>
          <p:cNvPr id="12" name="Text 7"/>
          <p:cNvSpPr/>
          <p:nvPr/>
        </p:nvSpPr>
        <p:spPr>
          <a:xfrm>
            <a:off x="793790" y="703992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Follow a consistent naming convention. Document your style architecture. Create a style guide for your team.</a:t>
            </a:r>
            <a:endParaRPr lang="en-US" sz="1750" dirty="0"/>
          </a:p>
        </p:txBody>
      </p:sp>
      <p:pic>
        <p:nvPicPr>
          <p:cNvPr id="13"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340763"/>
            <a:ext cx="1085707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Takeaways: Styling in React Native</a:t>
            </a:r>
            <a:endParaRPr lang="en-US" sz="4450" dirty="0"/>
          </a:p>
        </p:txBody>
      </p:sp>
      <p:sp>
        <p:nvSpPr>
          <p:cNvPr id="3" name="Text 1"/>
          <p:cNvSpPr/>
          <p:nvPr/>
        </p:nvSpPr>
        <p:spPr>
          <a:xfrm>
            <a:off x="793790" y="250317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Master these concepts to create beautifully styled and platform-optimized React Native applications.</a:t>
            </a:r>
            <a:endParaRPr lang="en-US" sz="1750" dirty="0"/>
          </a:p>
        </p:txBody>
      </p:sp>
      <p:sp>
        <p:nvSpPr>
          <p:cNvPr id="4" name="Shape 2"/>
          <p:cNvSpPr/>
          <p:nvPr/>
        </p:nvSpPr>
        <p:spPr>
          <a:xfrm>
            <a:off x="793790" y="3121223"/>
            <a:ext cx="510302" cy="510302"/>
          </a:xfrm>
          <a:prstGeom prst="roundRect">
            <a:avLst>
              <a:gd name="adj" fmla="val 18669"/>
            </a:avLst>
          </a:prstGeom>
          <a:solidFill>
            <a:srgbClr val="FBE1D0"/>
          </a:solidFill>
          <a:ln w="7620">
            <a:solidFill>
              <a:srgbClr val="E1C7B6"/>
            </a:solidFill>
            <a:prstDash val="solid"/>
          </a:ln>
        </p:spPr>
      </p:sp>
      <p:pic>
        <p:nvPicPr>
          <p:cNvPr id="5" name="Image 0" descr="preencoded.png">    </p:cNvPr>
          <p:cNvPicPr>
            <a:picLocks noChangeAspect="1"/>
          </p:cNvPicPr>
          <p:nvPr/>
        </p:nvPicPr>
        <p:blipFill>
          <a:blip r:embed="rId1"/>
          <a:stretch>
            <a:fillRect/>
          </a:stretch>
        </p:blipFill>
        <p:spPr>
          <a:xfrm>
            <a:off x="878860" y="3163729"/>
            <a:ext cx="340162" cy="425291"/>
          </a:xfrm>
          <a:prstGeom prst="rect">
            <a:avLst/>
          </a:prstGeom>
        </p:spPr>
      </p:pic>
      <p:sp>
        <p:nvSpPr>
          <p:cNvPr id="6" name="Text 3"/>
          <p:cNvSpPr/>
          <p:nvPr/>
        </p:nvSpPr>
        <p:spPr>
          <a:xfrm>
            <a:off x="1530906" y="3199090"/>
            <a:ext cx="392525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Multiple Styling Approaches</a:t>
            </a:r>
            <a:endParaRPr lang="en-US" sz="2200" dirty="0"/>
          </a:p>
        </p:txBody>
      </p:sp>
      <p:sp>
        <p:nvSpPr>
          <p:cNvPr id="7" name="Text 4"/>
          <p:cNvSpPr/>
          <p:nvPr/>
        </p:nvSpPr>
        <p:spPr>
          <a:xfrm>
            <a:off x="1530906" y="3689509"/>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Choose between inline styles for simplicity or StyleSheet API for performance and organization benefits.</a:t>
            </a:r>
            <a:endParaRPr lang="en-US" sz="1750" dirty="0"/>
          </a:p>
        </p:txBody>
      </p:sp>
      <p:sp>
        <p:nvSpPr>
          <p:cNvPr id="8" name="Shape 5"/>
          <p:cNvSpPr/>
          <p:nvPr/>
        </p:nvSpPr>
        <p:spPr>
          <a:xfrm>
            <a:off x="7457003" y="3121223"/>
            <a:ext cx="510302" cy="510302"/>
          </a:xfrm>
          <a:prstGeom prst="roundRect">
            <a:avLst>
              <a:gd name="adj" fmla="val 18669"/>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7542074" y="3163729"/>
            <a:ext cx="340162" cy="425291"/>
          </a:xfrm>
          <a:prstGeom prst="rect">
            <a:avLst/>
          </a:prstGeom>
        </p:spPr>
      </p:pic>
      <p:sp>
        <p:nvSpPr>
          <p:cNvPr id="10" name="Text 6"/>
          <p:cNvSpPr/>
          <p:nvPr/>
        </p:nvSpPr>
        <p:spPr>
          <a:xfrm>
            <a:off x="8194119" y="3199090"/>
            <a:ext cx="389929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Combined and Global Styles</a:t>
            </a:r>
            <a:endParaRPr lang="en-US" sz="2200" dirty="0"/>
          </a:p>
        </p:txBody>
      </p:sp>
      <p:sp>
        <p:nvSpPr>
          <p:cNvPr id="11" name="Text 7"/>
          <p:cNvSpPr/>
          <p:nvPr/>
        </p:nvSpPr>
        <p:spPr>
          <a:xfrm>
            <a:off x="8194119" y="3689509"/>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Leverage style composition techniques and implement theming for consistent, maintainable styling across your application.</a:t>
            </a:r>
            <a:endParaRPr lang="en-US" sz="1750" dirty="0"/>
          </a:p>
        </p:txBody>
      </p:sp>
      <p:sp>
        <p:nvSpPr>
          <p:cNvPr id="12" name="Shape 8"/>
          <p:cNvSpPr/>
          <p:nvPr/>
        </p:nvSpPr>
        <p:spPr>
          <a:xfrm>
            <a:off x="793790" y="5231844"/>
            <a:ext cx="510302" cy="510302"/>
          </a:xfrm>
          <a:prstGeom prst="roundRect">
            <a:avLst>
              <a:gd name="adj" fmla="val 18669"/>
            </a:avLst>
          </a:prstGeom>
          <a:solidFill>
            <a:srgbClr val="FBE1D0"/>
          </a:solidFill>
          <a:ln w="7620">
            <a:solidFill>
              <a:srgbClr val="E1C7B6"/>
            </a:solidFill>
            <a:prstDash val="solid"/>
          </a:ln>
        </p:spPr>
      </p:sp>
      <p:pic>
        <p:nvPicPr>
          <p:cNvPr id="13" name="Image 2" descr="preencoded.png">    </p:cNvPr>
          <p:cNvPicPr>
            <a:picLocks noChangeAspect="1"/>
          </p:cNvPicPr>
          <p:nvPr/>
        </p:nvPicPr>
        <p:blipFill>
          <a:blip r:embed="rId3"/>
          <a:stretch>
            <a:fillRect/>
          </a:stretch>
        </p:blipFill>
        <p:spPr>
          <a:xfrm>
            <a:off x="878860" y="5274350"/>
            <a:ext cx="340162" cy="425291"/>
          </a:xfrm>
          <a:prstGeom prst="rect">
            <a:avLst/>
          </a:prstGeom>
        </p:spPr>
      </p:pic>
      <p:sp>
        <p:nvSpPr>
          <p:cNvPr id="14" name="Text 9"/>
          <p:cNvSpPr/>
          <p:nvPr/>
        </p:nvSpPr>
        <p:spPr>
          <a:xfrm>
            <a:off x="1530906" y="5309711"/>
            <a:ext cx="3486864"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Platform-Specific Styling</a:t>
            </a:r>
            <a:endParaRPr lang="en-US" sz="2200" dirty="0"/>
          </a:p>
        </p:txBody>
      </p:sp>
      <p:sp>
        <p:nvSpPr>
          <p:cNvPr id="15" name="Text 10"/>
          <p:cNvSpPr/>
          <p:nvPr/>
        </p:nvSpPr>
        <p:spPr>
          <a:xfrm>
            <a:off x="1530906" y="5800130"/>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Use Platform.select(), platform-specific files, and proper naming conventions to create native-feeling UIs on both iOS and Android.</a:t>
            </a:r>
            <a:endParaRPr lang="en-US" sz="1750" dirty="0"/>
          </a:p>
        </p:txBody>
      </p:sp>
      <p:sp>
        <p:nvSpPr>
          <p:cNvPr id="16" name="Shape 11"/>
          <p:cNvSpPr/>
          <p:nvPr/>
        </p:nvSpPr>
        <p:spPr>
          <a:xfrm>
            <a:off x="7457003" y="5231844"/>
            <a:ext cx="510302" cy="510302"/>
          </a:xfrm>
          <a:prstGeom prst="roundRect">
            <a:avLst>
              <a:gd name="adj" fmla="val 18669"/>
            </a:avLst>
          </a:prstGeom>
          <a:solidFill>
            <a:srgbClr val="FBE1D0"/>
          </a:solidFill>
          <a:ln w="7620">
            <a:solidFill>
              <a:srgbClr val="E1C7B6"/>
            </a:solidFill>
            <a:prstDash val="solid"/>
          </a:ln>
        </p:spPr>
      </p:sp>
      <p:pic>
        <p:nvPicPr>
          <p:cNvPr id="17" name="Image 3" descr="preencoded.png">    </p:cNvPr>
          <p:cNvPicPr>
            <a:picLocks noChangeAspect="1"/>
          </p:cNvPicPr>
          <p:nvPr/>
        </p:nvPicPr>
        <p:blipFill>
          <a:blip r:embed="rId4"/>
          <a:stretch>
            <a:fillRect/>
          </a:stretch>
        </p:blipFill>
        <p:spPr>
          <a:xfrm>
            <a:off x="7542074" y="5274350"/>
            <a:ext cx="340162" cy="425291"/>
          </a:xfrm>
          <a:prstGeom prst="rect">
            <a:avLst/>
          </a:prstGeom>
        </p:spPr>
      </p:pic>
      <p:sp>
        <p:nvSpPr>
          <p:cNvPr id="18" name="Text 12"/>
          <p:cNvSpPr/>
          <p:nvPr/>
        </p:nvSpPr>
        <p:spPr>
          <a:xfrm>
            <a:off x="8194119" y="5309711"/>
            <a:ext cx="410396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Resources and Best Practices</a:t>
            </a:r>
            <a:endParaRPr lang="en-US" sz="2200" dirty="0"/>
          </a:p>
        </p:txBody>
      </p:sp>
      <p:sp>
        <p:nvSpPr>
          <p:cNvPr id="19" name="Text 13"/>
          <p:cNvSpPr/>
          <p:nvPr/>
        </p:nvSpPr>
        <p:spPr>
          <a:xfrm>
            <a:off x="8194119" y="5800130"/>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Consult official documentation, consider community libraries, and implement style linting to maintain consistent styling across your team.</a:t>
            </a:r>
            <a:endParaRPr lang="en-US" sz="1750" dirty="0"/>
          </a:p>
        </p:txBody>
      </p:sp>
      <p:pic>
        <p:nvPicPr>
          <p:cNvPr id="20"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67633"/>
            <a:ext cx="7438906"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Why Styling Matters in React Native</a:t>
            </a:r>
            <a:endParaRPr lang="en-US" sz="3300" dirty="0"/>
          </a:p>
        </p:txBody>
      </p:sp>
      <p:sp>
        <p:nvSpPr>
          <p:cNvPr id="4" name="Shape 1"/>
          <p:cNvSpPr/>
          <p:nvPr/>
        </p:nvSpPr>
        <p:spPr>
          <a:xfrm>
            <a:off x="793790" y="1854398"/>
            <a:ext cx="7556421" cy="1267420"/>
          </a:xfrm>
          <a:prstGeom prst="roundRect">
            <a:avLst>
              <a:gd name="adj" fmla="val 5637"/>
            </a:avLst>
          </a:prstGeom>
          <a:solidFill>
            <a:srgbClr val="FBE1D0"/>
          </a:solidFill>
          <a:ln w="7620">
            <a:solidFill>
              <a:srgbClr val="E1C7B6"/>
            </a:solidFill>
            <a:prstDash val="solid"/>
          </a:ln>
        </p:spPr>
      </p:sp>
      <p:sp>
        <p:nvSpPr>
          <p:cNvPr id="5" name="Text 2"/>
          <p:cNvSpPr/>
          <p:nvPr/>
        </p:nvSpPr>
        <p:spPr>
          <a:xfrm>
            <a:off x="971431" y="2032040"/>
            <a:ext cx="2938224"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Cross-Platform Consistency</a:t>
            </a:r>
            <a:endParaRPr lang="en-US" sz="1650" dirty="0"/>
          </a:p>
        </p:txBody>
      </p:sp>
      <p:sp>
        <p:nvSpPr>
          <p:cNvPr id="6" name="Text 3"/>
          <p:cNvSpPr/>
          <p:nvPr/>
        </p:nvSpPr>
        <p:spPr>
          <a:xfrm>
            <a:off x="971431" y="2399824"/>
            <a:ext cx="7201138" cy="54435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Well-implemented styles ensure your app looks and feels consistent across both iOS and Android platforms.</a:t>
            </a:r>
            <a:endParaRPr lang="en-US" sz="1300" dirty="0"/>
          </a:p>
        </p:txBody>
      </p:sp>
      <p:sp>
        <p:nvSpPr>
          <p:cNvPr id="7" name="Shape 4"/>
          <p:cNvSpPr/>
          <p:nvPr/>
        </p:nvSpPr>
        <p:spPr>
          <a:xfrm>
            <a:off x="793790" y="3291840"/>
            <a:ext cx="7556421" cy="1267420"/>
          </a:xfrm>
          <a:prstGeom prst="roundRect">
            <a:avLst>
              <a:gd name="adj" fmla="val 5637"/>
            </a:avLst>
          </a:prstGeom>
          <a:solidFill>
            <a:srgbClr val="FBE1D0"/>
          </a:solidFill>
          <a:ln w="7620">
            <a:solidFill>
              <a:srgbClr val="E1C7B6"/>
            </a:solidFill>
            <a:prstDash val="solid"/>
          </a:ln>
        </p:spPr>
      </p:sp>
      <p:sp>
        <p:nvSpPr>
          <p:cNvPr id="8" name="Text 5"/>
          <p:cNvSpPr/>
          <p:nvPr/>
        </p:nvSpPr>
        <p:spPr>
          <a:xfrm>
            <a:off x="971431" y="3469481"/>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Visual Hierarchy</a:t>
            </a:r>
            <a:endParaRPr lang="en-US" sz="1650" dirty="0"/>
          </a:p>
        </p:txBody>
      </p:sp>
      <p:sp>
        <p:nvSpPr>
          <p:cNvPr id="9" name="Text 6"/>
          <p:cNvSpPr/>
          <p:nvPr/>
        </p:nvSpPr>
        <p:spPr>
          <a:xfrm>
            <a:off x="971431" y="3837265"/>
            <a:ext cx="7201138" cy="54435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Good styling creates clear visual hierarchy. Users understand what's important at a glance.</a:t>
            </a:r>
            <a:endParaRPr lang="en-US" sz="1300" dirty="0"/>
          </a:p>
        </p:txBody>
      </p:sp>
      <p:sp>
        <p:nvSpPr>
          <p:cNvPr id="10" name="Shape 7"/>
          <p:cNvSpPr/>
          <p:nvPr/>
        </p:nvSpPr>
        <p:spPr>
          <a:xfrm>
            <a:off x="793790" y="4729282"/>
            <a:ext cx="7556421" cy="1267420"/>
          </a:xfrm>
          <a:prstGeom prst="roundRect">
            <a:avLst>
              <a:gd name="adj" fmla="val 5637"/>
            </a:avLst>
          </a:prstGeom>
          <a:solidFill>
            <a:srgbClr val="FBE1D0"/>
          </a:solidFill>
          <a:ln w="7620">
            <a:solidFill>
              <a:srgbClr val="E1C7B6"/>
            </a:solidFill>
            <a:prstDash val="solid"/>
          </a:ln>
        </p:spPr>
      </p:sp>
      <p:sp>
        <p:nvSpPr>
          <p:cNvPr id="11" name="Text 8"/>
          <p:cNvSpPr/>
          <p:nvPr/>
        </p:nvSpPr>
        <p:spPr>
          <a:xfrm>
            <a:off x="971431" y="4906923"/>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Maintainability</a:t>
            </a:r>
            <a:endParaRPr lang="en-US" sz="1650" dirty="0"/>
          </a:p>
        </p:txBody>
      </p:sp>
      <p:sp>
        <p:nvSpPr>
          <p:cNvPr id="12" name="Text 9"/>
          <p:cNvSpPr/>
          <p:nvPr/>
        </p:nvSpPr>
        <p:spPr>
          <a:xfrm>
            <a:off x="971431" y="5274707"/>
            <a:ext cx="7201138" cy="54435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Structured styling approaches improve code organization. Your team can manage styles more efficiently.</a:t>
            </a:r>
            <a:endParaRPr lang="en-US" sz="1300" dirty="0"/>
          </a:p>
        </p:txBody>
      </p:sp>
      <p:sp>
        <p:nvSpPr>
          <p:cNvPr id="13" name="Shape 10"/>
          <p:cNvSpPr/>
          <p:nvPr/>
        </p:nvSpPr>
        <p:spPr>
          <a:xfrm>
            <a:off x="793790" y="6166723"/>
            <a:ext cx="7556421" cy="995243"/>
          </a:xfrm>
          <a:prstGeom prst="roundRect">
            <a:avLst>
              <a:gd name="adj" fmla="val 7179"/>
            </a:avLst>
          </a:prstGeom>
          <a:solidFill>
            <a:srgbClr val="FBE1D0"/>
          </a:solidFill>
          <a:ln w="7620">
            <a:solidFill>
              <a:srgbClr val="E1C7B6"/>
            </a:solidFill>
            <a:prstDash val="solid"/>
          </a:ln>
        </p:spPr>
      </p:sp>
      <p:sp>
        <p:nvSpPr>
          <p:cNvPr id="14" name="Text 11"/>
          <p:cNvSpPr/>
          <p:nvPr/>
        </p:nvSpPr>
        <p:spPr>
          <a:xfrm>
            <a:off x="971431" y="6344364"/>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Performance</a:t>
            </a:r>
            <a:endParaRPr lang="en-US" sz="1650" dirty="0"/>
          </a:p>
        </p:txBody>
      </p:sp>
      <p:sp>
        <p:nvSpPr>
          <p:cNvPr id="15" name="Text 12"/>
          <p:cNvSpPr/>
          <p:nvPr/>
        </p:nvSpPr>
        <p:spPr>
          <a:xfrm>
            <a:off x="971431" y="6712148"/>
            <a:ext cx="7201138"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The right styling techniques can significantly improve your app's rendering performance.</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42355"/>
            <a:ext cx="5055156"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Inline Styles: The Basics</a:t>
            </a:r>
            <a:endParaRPr lang="en-US" sz="3300" dirty="0"/>
          </a:p>
        </p:txBody>
      </p:sp>
      <p:pic>
        <p:nvPicPr>
          <p:cNvPr id="4" name="Image 1" descr="preencoded.png">    </p:cNvPr>
          <p:cNvPicPr>
            <a:picLocks noChangeAspect="1"/>
          </p:cNvPicPr>
          <p:nvPr/>
        </p:nvPicPr>
        <p:blipFill>
          <a:blip r:embed="rId2"/>
          <a:stretch>
            <a:fillRect/>
          </a:stretch>
        </p:blipFill>
        <p:spPr>
          <a:xfrm>
            <a:off x="6280190" y="1529120"/>
            <a:ext cx="850583" cy="1020723"/>
          </a:xfrm>
          <a:prstGeom prst="rect">
            <a:avLst/>
          </a:prstGeom>
        </p:spPr>
      </p:pic>
      <p:sp>
        <p:nvSpPr>
          <p:cNvPr id="5" name="Text 1"/>
          <p:cNvSpPr/>
          <p:nvPr/>
        </p:nvSpPr>
        <p:spPr>
          <a:xfrm>
            <a:off x="7385923" y="1699141"/>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Define</a:t>
            </a:r>
            <a:endParaRPr lang="en-US" sz="1650" dirty="0"/>
          </a:p>
        </p:txBody>
      </p:sp>
      <p:sp>
        <p:nvSpPr>
          <p:cNvPr id="6" name="Text 2"/>
          <p:cNvSpPr/>
          <p:nvPr/>
        </p:nvSpPr>
        <p:spPr>
          <a:xfrm>
            <a:off x="7385923" y="2066925"/>
            <a:ext cx="6450687"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Create JavaScript objects with style properties directly in components.</a:t>
            </a:r>
            <a:endParaRPr lang="en-US" sz="1300" dirty="0"/>
          </a:p>
        </p:txBody>
      </p:sp>
      <p:pic>
        <p:nvPicPr>
          <p:cNvPr id="7" name="Image 2" descr="preencoded.png">    </p:cNvPr>
          <p:cNvPicPr>
            <a:picLocks noChangeAspect="1"/>
          </p:cNvPicPr>
          <p:nvPr/>
        </p:nvPicPr>
        <p:blipFill>
          <a:blip r:embed="rId3"/>
          <a:stretch>
            <a:fillRect/>
          </a:stretch>
        </p:blipFill>
        <p:spPr>
          <a:xfrm>
            <a:off x="6280190" y="2549843"/>
            <a:ext cx="850583" cy="1020723"/>
          </a:xfrm>
          <a:prstGeom prst="rect">
            <a:avLst/>
          </a:prstGeom>
        </p:spPr>
      </p:pic>
      <p:sp>
        <p:nvSpPr>
          <p:cNvPr id="8" name="Text 3"/>
          <p:cNvSpPr/>
          <p:nvPr/>
        </p:nvSpPr>
        <p:spPr>
          <a:xfrm>
            <a:off x="7385923" y="2719864"/>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Apply</a:t>
            </a:r>
            <a:endParaRPr lang="en-US" sz="1650" dirty="0"/>
          </a:p>
        </p:txBody>
      </p:sp>
      <p:sp>
        <p:nvSpPr>
          <p:cNvPr id="9" name="Text 4"/>
          <p:cNvSpPr/>
          <p:nvPr/>
        </p:nvSpPr>
        <p:spPr>
          <a:xfrm>
            <a:off x="7385923" y="3087648"/>
            <a:ext cx="6450687"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Pass the style object to a component's style prop.</a:t>
            </a:r>
            <a:endParaRPr lang="en-US" sz="1300" dirty="0"/>
          </a:p>
        </p:txBody>
      </p:sp>
      <p:pic>
        <p:nvPicPr>
          <p:cNvPr id="10" name="Image 3" descr="preencoded.png">    </p:cNvPr>
          <p:cNvPicPr>
            <a:picLocks noChangeAspect="1"/>
          </p:cNvPicPr>
          <p:nvPr/>
        </p:nvPicPr>
        <p:blipFill>
          <a:blip r:embed="rId4"/>
          <a:stretch>
            <a:fillRect/>
          </a:stretch>
        </p:blipFill>
        <p:spPr>
          <a:xfrm>
            <a:off x="6280190" y="3570565"/>
            <a:ext cx="850583" cy="1020723"/>
          </a:xfrm>
          <a:prstGeom prst="rect">
            <a:avLst/>
          </a:prstGeom>
        </p:spPr>
      </p:pic>
      <p:sp>
        <p:nvSpPr>
          <p:cNvPr id="11" name="Text 5"/>
          <p:cNvSpPr/>
          <p:nvPr/>
        </p:nvSpPr>
        <p:spPr>
          <a:xfrm>
            <a:off x="7385923" y="3740587"/>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Render</a:t>
            </a:r>
            <a:endParaRPr lang="en-US" sz="1650" dirty="0"/>
          </a:p>
        </p:txBody>
      </p:sp>
      <p:sp>
        <p:nvSpPr>
          <p:cNvPr id="12" name="Text 6"/>
          <p:cNvSpPr/>
          <p:nvPr/>
        </p:nvSpPr>
        <p:spPr>
          <a:xfrm>
            <a:off x="7385923" y="4108371"/>
            <a:ext cx="6450687"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Component displays with the specified visual properties.</a:t>
            </a:r>
            <a:endParaRPr lang="en-US" sz="1300" dirty="0"/>
          </a:p>
        </p:txBody>
      </p:sp>
      <p:sp>
        <p:nvSpPr>
          <p:cNvPr id="13" name="Shape 7"/>
          <p:cNvSpPr/>
          <p:nvPr/>
        </p:nvSpPr>
        <p:spPr>
          <a:xfrm>
            <a:off x="6280190" y="4782622"/>
            <a:ext cx="7556421" cy="2704624"/>
          </a:xfrm>
          <a:prstGeom prst="roundRect">
            <a:avLst>
              <a:gd name="adj" fmla="val 2642"/>
            </a:avLst>
          </a:prstGeom>
          <a:solidFill>
            <a:srgbClr val="FBE1D0"/>
          </a:solidFill>
          <a:ln/>
        </p:spPr>
      </p:sp>
      <p:sp>
        <p:nvSpPr>
          <p:cNvPr id="14" name="Shape 8"/>
          <p:cNvSpPr/>
          <p:nvPr/>
        </p:nvSpPr>
        <p:spPr>
          <a:xfrm>
            <a:off x="6271736" y="4782622"/>
            <a:ext cx="7573327" cy="2704624"/>
          </a:xfrm>
          <a:prstGeom prst="roundRect">
            <a:avLst>
              <a:gd name="adj" fmla="val 944"/>
            </a:avLst>
          </a:prstGeom>
          <a:solidFill>
            <a:srgbClr val="FBE1D0"/>
          </a:solidFill>
          <a:ln/>
        </p:spPr>
      </p:sp>
      <p:sp>
        <p:nvSpPr>
          <p:cNvPr id="15" name="Text 9"/>
          <p:cNvSpPr/>
          <p:nvPr/>
        </p:nvSpPr>
        <p:spPr>
          <a:xfrm>
            <a:off x="6441757" y="4910138"/>
            <a:ext cx="7233285" cy="2449592"/>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&lt;Text style={{
        fontSize: 24,
        marginBottom: 16,
        color: '#333',
        fontWeight: 'bold'
      }}&gt;
        Inline Styles in React Native
 &lt;/Text&gt;
</a:t>
            </a:r>
            <a:endParaRPr lang="en-US" sz="1300" dirty="0"/>
          </a:p>
        </p:txBody>
      </p:sp>
      <p:pic>
        <p:nvPicPr>
          <p:cNvPr id="16"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2868"/>
            <a:ext cx="770655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Inline Styles: Pros and Cons</a:t>
            </a:r>
            <a:endParaRPr lang="en-US" sz="4450" dirty="0"/>
          </a:p>
        </p:txBody>
      </p:sp>
      <p:sp>
        <p:nvSpPr>
          <p:cNvPr id="3" name="Text 1"/>
          <p:cNvSpPr/>
          <p:nvPr/>
        </p:nvSpPr>
        <p:spPr>
          <a:xfrm>
            <a:off x="793790" y="32686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Pros</a:t>
            </a:r>
            <a:endParaRPr lang="en-US" sz="2200" dirty="0"/>
          </a:p>
        </p:txBody>
      </p:sp>
      <p:sp>
        <p:nvSpPr>
          <p:cNvPr id="4" name="Text 2"/>
          <p:cNvSpPr/>
          <p:nvPr/>
        </p:nvSpPr>
        <p:spPr>
          <a:xfrm>
            <a:off x="793790" y="384976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Quick implementation</a:t>
            </a:r>
            <a:endParaRPr lang="en-US" sz="1750" dirty="0"/>
          </a:p>
        </p:txBody>
      </p:sp>
      <p:sp>
        <p:nvSpPr>
          <p:cNvPr id="5" name="Text 3"/>
          <p:cNvSpPr/>
          <p:nvPr/>
        </p:nvSpPr>
        <p:spPr>
          <a:xfrm>
            <a:off x="793790" y="429196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Component-specific</a:t>
            </a:r>
            <a:endParaRPr lang="en-US" sz="1750" dirty="0"/>
          </a:p>
        </p:txBody>
      </p:sp>
      <p:sp>
        <p:nvSpPr>
          <p:cNvPr id="6" name="Text 4"/>
          <p:cNvSpPr/>
          <p:nvPr/>
        </p:nvSpPr>
        <p:spPr>
          <a:xfrm>
            <a:off x="793790" y="47341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Dynamic values easily applied</a:t>
            </a:r>
            <a:endParaRPr lang="en-US" sz="1750" dirty="0"/>
          </a:p>
        </p:txBody>
      </p:sp>
      <p:sp>
        <p:nvSpPr>
          <p:cNvPr id="7" name="Text 5"/>
          <p:cNvSpPr/>
          <p:nvPr/>
        </p:nvSpPr>
        <p:spPr>
          <a:xfrm>
            <a:off x="793790" y="517636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No external dependencies</a:t>
            </a:r>
            <a:endParaRPr lang="en-US" sz="1750" dirty="0"/>
          </a:p>
        </p:txBody>
      </p:sp>
      <p:sp>
        <p:nvSpPr>
          <p:cNvPr id="8" name="Text 6"/>
          <p:cNvSpPr/>
          <p:nvPr/>
        </p:nvSpPr>
        <p:spPr>
          <a:xfrm>
            <a:off x="7599521" y="32686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Cons</a:t>
            </a:r>
            <a:endParaRPr lang="en-US" sz="2200" dirty="0"/>
          </a:p>
        </p:txBody>
      </p:sp>
      <p:sp>
        <p:nvSpPr>
          <p:cNvPr id="9" name="Text 7"/>
          <p:cNvSpPr/>
          <p:nvPr/>
        </p:nvSpPr>
        <p:spPr>
          <a:xfrm>
            <a:off x="7599521" y="384976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No reusability</a:t>
            </a:r>
            <a:endParaRPr lang="en-US" sz="1750" dirty="0"/>
          </a:p>
        </p:txBody>
      </p:sp>
      <p:sp>
        <p:nvSpPr>
          <p:cNvPr id="10" name="Text 8"/>
          <p:cNvSpPr/>
          <p:nvPr/>
        </p:nvSpPr>
        <p:spPr>
          <a:xfrm>
            <a:off x="7599521" y="429196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Harder to maintain</a:t>
            </a:r>
            <a:endParaRPr lang="en-US" sz="1750" dirty="0"/>
          </a:p>
        </p:txBody>
      </p:sp>
      <p:sp>
        <p:nvSpPr>
          <p:cNvPr id="11" name="Text 9"/>
          <p:cNvSpPr/>
          <p:nvPr/>
        </p:nvSpPr>
        <p:spPr>
          <a:xfrm>
            <a:off x="7599521" y="47341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No performance optimizations</a:t>
            </a:r>
            <a:endParaRPr lang="en-US" sz="1750" dirty="0"/>
          </a:p>
        </p:txBody>
      </p:sp>
      <p:sp>
        <p:nvSpPr>
          <p:cNvPr id="12" name="Text 10"/>
          <p:cNvSpPr/>
          <p:nvPr/>
        </p:nvSpPr>
        <p:spPr>
          <a:xfrm>
            <a:off x="7599521" y="517636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No static type checking</a:t>
            </a:r>
            <a:endParaRPr lang="en-US" sz="1750" dirty="0"/>
          </a:p>
        </p:txBody>
      </p:sp>
      <p:sp>
        <p:nvSpPr>
          <p:cNvPr id="13" name="Text 11"/>
          <p:cNvSpPr/>
          <p:nvPr/>
        </p:nvSpPr>
        <p:spPr>
          <a:xfrm>
            <a:off x="793790" y="587371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Best for: Prototyping, dynamic styles, and one-off components that don't need reusable styling.</a:t>
            </a:r>
            <a:endParaRPr lang="en-US" sz="1750" dirty="0"/>
          </a:p>
        </p:txBody>
      </p:sp>
      <p:pic>
        <p:nvPicPr>
          <p:cNvPr id="14"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4380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StyleSheet API: Introduction</a:t>
            </a:r>
            <a:endParaRPr lang="en-US" sz="4450" dirty="0"/>
          </a:p>
        </p:txBody>
      </p:sp>
      <p:sp>
        <p:nvSpPr>
          <p:cNvPr id="4" name="Shape 1"/>
          <p:cNvSpPr/>
          <p:nvPr/>
        </p:nvSpPr>
        <p:spPr>
          <a:xfrm>
            <a:off x="793790" y="2701528"/>
            <a:ext cx="170021" cy="853321"/>
          </a:xfrm>
          <a:prstGeom prst="roundRect">
            <a:avLst>
              <a:gd name="adj" fmla="val 56033"/>
            </a:avLst>
          </a:prstGeom>
          <a:solidFill>
            <a:srgbClr val="FBE1D0"/>
          </a:solidFill>
          <a:ln w="7620">
            <a:solidFill>
              <a:srgbClr val="E1C7B6"/>
            </a:solidFill>
            <a:prstDash val="solid"/>
          </a:ln>
        </p:spPr>
      </p:sp>
      <p:sp>
        <p:nvSpPr>
          <p:cNvPr id="5" name="Text 2"/>
          <p:cNvSpPr/>
          <p:nvPr/>
        </p:nvSpPr>
        <p:spPr>
          <a:xfrm>
            <a:off x="1303973" y="270152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Create StyleSheet</a:t>
            </a:r>
            <a:endParaRPr lang="en-US" sz="2200" dirty="0"/>
          </a:p>
        </p:txBody>
      </p:sp>
      <p:sp>
        <p:nvSpPr>
          <p:cNvPr id="6" name="Text 3"/>
          <p:cNvSpPr/>
          <p:nvPr/>
        </p:nvSpPr>
        <p:spPr>
          <a:xfrm>
            <a:off x="1303973" y="3191947"/>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Define centralized style objects using StyleSheet.create()</a:t>
            </a:r>
            <a:endParaRPr lang="en-US" sz="1750" dirty="0"/>
          </a:p>
        </p:txBody>
      </p:sp>
      <p:sp>
        <p:nvSpPr>
          <p:cNvPr id="7" name="Shape 4"/>
          <p:cNvSpPr/>
          <p:nvPr/>
        </p:nvSpPr>
        <p:spPr>
          <a:xfrm>
            <a:off x="1133951" y="3781663"/>
            <a:ext cx="170021" cy="1216223"/>
          </a:xfrm>
          <a:prstGeom prst="roundRect">
            <a:avLst>
              <a:gd name="adj" fmla="val 56033"/>
            </a:avLst>
          </a:prstGeom>
          <a:solidFill>
            <a:srgbClr val="FBE1D0"/>
          </a:solidFill>
          <a:ln w="7620">
            <a:solidFill>
              <a:srgbClr val="E1C7B6"/>
            </a:solidFill>
            <a:prstDash val="solid"/>
          </a:ln>
        </p:spPr>
      </p:sp>
      <p:sp>
        <p:nvSpPr>
          <p:cNvPr id="8" name="Text 5"/>
          <p:cNvSpPr/>
          <p:nvPr/>
        </p:nvSpPr>
        <p:spPr>
          <a:xfrm>
            <a:off x="1644134" y="378166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Register Styles</a:t>
            </a:r>
            <a:endParaRPr lang="en-US" sz="2200" dirty="0"/>
          </a:p>
        </p:txBody>
      </p:sp>
      <p:sp>
        <p:nvSpPr>
          <p:cNvPr id="9" name="Text 6"/>
          <p:cNvSpPr/>
          <p:nvPr/>
        </p:nvSpPr>
        <p:spPr>
          <a:xfrm>
            <a:off x="1644134" y="4272082"/>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React Native registers styles with unique IDs for better performance</a:t>
            </a:r>
            <a:endParaRPr lang="en-US" sz="1750" dirty="0"/>
          </a:p>
        </p:txBody>
      </p:sp>
      <p:sp>
        <p:nvSpPr>
          <p:cNvPr id="10" name="Shape 7"/>
          <p:cNvSpPr/>
          <p:nvPr/>
        </p:nvSpPr>
        <p:spPr>
          <a:xfrm>
            <a:off x="1474232" y="5224701"/>
            <a:ext cx="170021" cy="853321"/>
          </a:xfrm>
          <a:prstGeom prst="roundRect">
            <a:avLst>
              <a:gd name="adj" fmla="val 56033"/>
            </a:avLst>
          </a:prstGeom>
          <a:solidFill>
            <a:srgbClr val="FBE1D0"/>
          </a:solidFill>
          <a:ln w="7620">
            <a:solidFill>
              <a:srgbClr val="E1C7B6"/>
            </a:solidFill>
            <a:prstDash val="solid"/>
          </a:ln>
        </p:spPr>
      </p:sp>
      <p:sp>
        <p:nvSpPr>
          <p:cNvPr id="11" name="Text 8"/>
          <p:cNvSpPr/>
          <p:nvPr/>
        </p:nvSpPr>
        <p:spPr>
          <a:xfrm>
            <a:off x="1984415" y="522470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Apply Styles</a:t>
            </a:r>
            <a:endParaRPr lang="en-US" sz="2200" dirty="0"/>
          </a:p>
        </p:txBody>
      </p:sp>
      <p:sp>
        <p:nvSpPr>
          <p:cNvPr id="12" name="Text 9"/>
          <p:cNvSpPr/>
          <p:nvPr/>
        </p:nvSpPr>
        <p:spPr>
          <a:xfrm>
            <a:off x="1984415" y="5715119"/>
            <a:ext cx="6365796"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Reference registered styles by their object property names</a:t>
            </a:r>
            <a:endParaRPr lang="en-US" sz="1750" dirty="0"/>
          </a:p>
        </p:txBody>
      </p:sp>
      <p:sp>
        <p:nvSpPr>
          <p:cNvPr id="13" name="Text 10"/>
          <p:cNvSpPr/>
          <p:nvPr/>
        </p:nvSpPr>
        <p:spPr>
          <a:xfrm>
            <a:off x="793790" y="655998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StyleSheets are conceptually similar to CSS stylesheets but implemented in JavaScript.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24495"/>
            <a:ext cx="7492484"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StyleSheet API: Syntax and Benefits</a:t>
            </a:r>
            <a:endParaRPr lang="en-US" sz="3300" dirty="0"/>
          </a:p>
        </p:txBody>
      </p:sp>
      <p:sp>
        <p:nvSpPr>
          <p:cNvPr id="4" name="Shape 1"/>
          <p:cNvSpPr/>
          <p:nvPr/>
        </p:nvSpPr>
        <p:spPr>
          <a:xfrm>
            <a:off x="6280190" y="1511260"/>
            <a:ext cx="7556421" cy="3521154"/>
          </a:xfrm>
          <a:prstGeom prst="roundRect">
            <a:avLst>
              <a:gd name="adj" fmla="val 2029"/>
            </a:avLst>
          </a:prstGeom>
          <a:solidFill>
            <a:srgbClr val="FBE1D0"/>
          </a:solidFill>
          <a:ln/>
        </p:spPr>
      </p:sp>
      <p:sp>
        <p:nvSpPr>
          <p:cNvPr id="5" name="Shape 2"/>
          <p:cNvSpPr/>
          <p:nvPr/>
        </p:nvSpPr>
        <p:spPr>
          <a:xfrm>
            <a:off x="6271736" y="1511260"/>
            <a:ext cx="7573327" cy="3521154"/>
          </a:xfrm>
          <a:prstGeom prst="roundRect">
            <a:avLst>
              <a:gd name="adj" fmla="val 725"/>
            </a:avLst>
          </a:prstGeom>
          <a:solidFill>
            <a:srgbClr val="FBE1D0"/>
          </a:solidFill>
          <a:ln/>
        </p:spPr>
      </p:sp>
      <p:sp>
        <p:nvSpPr>
          <p:cNvPr id="6" name="Text 3"/>
          <p:cNvSpPr/>
          <p:nvPr/>
        </p:nvSpPr>
        <p:spPr>
          <a:xfrm>
            <a:off x="6441757" y="1638776"/>
            <a:ext cx="7233285" cy="3266123"/>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const styles = StyleSheet.create({</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container: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flex: 1,</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backgroundColor: '#fff',</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alignItems: 'center',</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text: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fontSize: 18,</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color: '#333',</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marginVertical: 10,</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  }</a:t>
            </a:r>
            <a:endParaRPr lang="en-US" sz="1300" dirty="0"/>
          </a:p>
          <a:p>
            <a:pPr algn="l" indent="0" marL="0">
              <a:lnSpc>
                <a:spcPts val="2100"/>
              </a:lnSpc>
              <a:buNone/>
            </a:pPr>
            <a:r>
              <a:rPr lang="en-US" sz="1300" dirty="0">
                <a:solidFill>
                  <a:srgbClr val="000000"/>
                </a:solidFill>
                <a:highlight>
                  <a:srgbClr val="FBE1D0"/>
                </a:highlight>
                <a:latin typeface="Consolas" pitchFamily="34" charset="0"/>
                <a:ea typeface="Consolas" pitchFamily="34" charset="-122"/>
                <a:cs typeface="Consolas" pitchFamily="34" charset="-120"/>
              </a:rPr>
              <a:t>});</a:t>
            </a:r>
            <a:endParaRPr lang="en-US" sz="1300" dirty="0"/>
          </a:p>
        </p:txBody>
      </p:sp>
      <p:sp>
        <p:nvSpPr>
          <p:cNvPr id="7" name="Shape 4"/>
          <p:cNvSpPr/>
          <p:nvPr/>
        </p:nvSpPr>
        <p:spPr>
          <a:xfrm>
            <a:off x="6280190" y="5223748"/>
            <a:ext cx="382667" cy="382667"/>
          </a:xfrm>
          <a:prstGeom prst="roundRect">
            <a:avLst>
              <a:gd name="adj" fmla="val 18672"/>
            </a:avLst>
          </a:prstGeom>
          <a:solidFill>
            <a:srgbClr val="FBE1D0"/>
          </a:solidFill>
          <a:ln w="7620">
            <a:solidFill>
              <a:srgbClr val="E1C7B6"/>
            </a:solidFill>
            <a:prstDash val="solid"/>
          </a:ln>
        </p:spPr>
      </p:sp>
      <p:pic>
        <p:nvPicPr>
          <p:cNvPr id="8" name="Image 1" descr="preencoded.png">    </p:cNvPr>
          <p:cNvPicPr>
            <a:picLocks noChangeAspect="1"/>
          </p:cNvPicPr>
          <p:nvPr/>
        </p:nvPicPr>
        <p:blipFill>
          <a:blip r:embed="rId2"/>
          <a:stretch>
            <a:fillRect/>
          </a:stretch>
        </p:blipFill>
        <p:spPr>
          <a:xfrm>
            <a:off x="6343948" y="5255597"/>
            <a:ext cx="255151" cy="318968"/>
          </a:xfrm>
          <a:prstGeom prst="rect">
            <a:avLst/>
          </a:prstGeom>
        </p:spPr>
      </p:pic>
      <p:sp>
        <p:nvSpPr>
          <p:cNvPr id="9" name="Text 5"/>
          <p:cNvSpPr/>
          <p:nvPr/>
        </p:nvSpPr>
        <p:spPr>
          <a:xfrm>
            <a:off x="6832878" y="5282208"/>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Performance Boost</a:t>
            </a:r>
            <a:endParaRPr lang="en-US" sz="1650" dirty="0"/>
          </a:p>
        </p:txBody>
      </p:sp>
      <p:sp>
        <p:nvSpPr>
          <p:cNvPr id="10" name="Text 6"/>
          <p:cNvSpPr/>
          <p:nvPr/>
        </p:nvSpPr>
        <p:spPr>
          <a:xfrm>
            <a:off x="6832878" y="5649992"/>
            <a:ext cx="3119199" cy="816531"/>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ID registration optimizes style processing. Only IDs cross the bridge to native side.</a:t>
            </a:r>
            <a:endParaRPr lang="en-US" sz="1300" dirty="0"/>
          </a:p>
        </p:txBody>
      </p:sp>
      <p:sp>
        <p:nvSpPr>
          <p:cNvPr id="11" name="Shape 7"/>
          <p:cNvSpPr/>
          <p:nvPr/>
        </p:nvSpPr>
        <p:spPr>
          <a:xfrm>
            <a:off x="10164723" y="5223748"/>
            <a:ext cx="382667" cy="382667"/>
          </a:xfrm>
          <a:prstGeom prst="roundRect">
            <a:avLst>
              <a:gd name="adj" fmla="val 18672"/>
            </a:avLst>
          </a:prstGeom>
          <a:solidFill>
            <a:srgbClr val="FBE1D0"/>
          </a:solidFill>
          <a:ln w="7620">
            <a:solidFill>
              <a:srgbClr val="E1C7B6"/>
            </a:solidFill>
            <a:prstDash val="solid"/>
          </a:ln>
        </p:spPr>
      </p:sp>
      <p:pic>
        <p:nvPicPr>
          <p:cNvPr id="12" name="Image 2" descr="preencoded.png">    </p:cNvPr>
          <p:cNvPicPr>
            <a:picLocks noChangeAspect="1"/>
          </p:cNvPicPr>
          <p:nvPr/>
        </p:nvPicPr>
        <p:blipFill>
          <a:blip r:embed="rId3"/>
          <a:stretch>
            <a:fillRect/>
          </a:stretch>
        </p:blipFill>
        <p:spPr>
          <a:xfrm>
            <a:off x="10228481" y="5255597"/>
            <a:ext cx="255151" cy="318968"/>
          </a:xfrm>
          <a:prstGeom prst="rect">
            <a:avLst/>
          </a:prstGeom>
        </p:spPr>
      </p:pic>
      <p:sp>
        <p:nvSpPr>
          <p:cNvPr id="13" name="Text 8"/>
          <p:cNvSpPr/>
          <p:nvPr/>
        </p:nvSpPr>
        <p:spPr>
          <a:xfrm>
            <a:off x="10717411" y="5282208"/>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Type Checking</a:t>
            </a:r>
            <a:endParaRPr lang="en-US" sz="1650" dirty="0"/>
          </a:p>
        </p:txBody>
      </p:sp>
      <p:sp>
        <p:nvSpPr>
          <p:cNvPr id="14" name="Text 9"/>
          <p:cNvSpPr/>
          <p:nvPr/>
        </p:nvSpPr>
        <p:spPr>
          <a:xfrm>
            <a:off x="10717411" y="5649992"/>
            <a:ext cx="3119199" cy="54435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Static validation against native style properties. Catch errors early.</a:t>
            </a:r>
            <a:endParaRPr lang="en-US" sz="1300" dirty="0"/>
          </a:p>
        </p:txBody>
      </p:sp>
      <p:sp>
        <p:nvSpPr>
          <p:cNvPr id="15" name="Shape 10"/>
          <p:cNvSpPr/>
          <p:nvPr/>
        </p:nvSpPr>
        <p:spPr>
          <a:xfrm>
            <a:off x="6280190" y="6806684"/>
            <a:ext cx="382667" cy="382667"/>
          </a:xfrm>
          <a:prstGeom prst="roundRect">
            <a:avLst>
              <a:gd name="adj" fmla="val 18672"/>
            </a:avLst>
          </a:prstGeom>
          <a:solidFill>
            <a:srgbClr val="FBE1D0"/>
          </a:solidFill>
          <a:ln w="7620">
            <a:solidFill>
              <a:srgbClr val="E1C7B6"/>
            </a:solidFill>
            <a:prstDash val="solid"/>
          </a:ln>
        </p:spPr>
      </p:sp>
      <p:pic>
        <p:nvPicPr>
          <p:cNvPr id="16" name="Image 3" descr="preencoded.png">    </p:cNvPr>
          <p:cNvPicPr>
            <a:picLocks noChangeAspect="1"/>
          </p:cNvPicPr>
          <p:nvPr/>
        </p:nvPicPr>
        <p:blipFill>
          <a:blip r:embed="rId4"/>
          <a:stretch>
            <a:fillRect/>
          </a:stretch>
        </p:blipFill>
        <p:spPr>
          <a:xfrm>
            <a:off x="6343948" y="6838533"/>
            <a:ext cx="255151" cy="318968"/>
          </a:xfrm>
          <a:prstGeom prst="rect">
            <a:avLst/>
          </a:prstGeom>
        </p:spPr>
      </p:pic>
      <p:sp>
        <p:nvSpPr>
          <p:cNvPr id="17" name="Text 11"/>
          <p:cNvSpPr/>
          <p:nvPr/>
        </p:nvSpPr>
        <p:spPr>
          <a:xfrm>
            <a:off x="6832878" y="6865144"/>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Organization</a:t>
            </a:r>
            <a:endParaRPr lang="en-US" sz="1650" dirty="0"/>
          </a:p>
        </p:txBody>
      </p:sp>
      <p:sp>
        <p:nvSpPr>
          <p:cNvPr id="18" name="Text 12"/>
          <p:cNvSpPr/>
          <p:nvPr/>
        </p:nvSpPr>
        <p:spPr>
          <a:xfrm>
            <a:off x="6832878" y="7232928"/>
            <a:ext cx="7003733"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Separate style from component logic. Improves code readability.</a:t>
            </a:r>
            <a:endParaRPr lang="en-US" sz="1300" dirty="0"/>
          </a:p>
        </p:txBody>
      </p:sp>
      <p:pic>
        <p:nvPicPr>
          <p:cNvPr id="19"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403872"/>
            <a:ext cx="841640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StyleSheet API: Best Practices</a:t>
            </a:r>
            <a:endParaRPr lang="en-US" sz="4450" dirty="0"/>
          </a:p>
        </p:txBody>
      </p:sp>
      <p:pic>
        <p:nvPicPr>
          <p:cNvPr id="5" name="Image 1" descr="preencoded.png">    </p:cNvPr>
          <p:cNvPicPr>
            <a:picLocks noChangeAspect="1"/>
          </p:cNvPicPr>
          <p:nvPr/>
        </p:nvPicPr>
        <p:blipFill>
          <a:blip r:embed="rId2"/>
          <a:stretch>
            <a:fillRect/>
          </a:stretch>
        </p:blipFill>
        <p:spPr>
          <a:xfrm>
            <a:off x="793790" y="3452813"/>
            <a:ext cx="566976" cy="566976"/>
          </a:xfrm>
          <a:prstGeom prst="rect">
            <a:avLst/>
          </a:prstGeom>
        </p:spPr>
      </p:pic>
      <p:sp>
        <p:nvSpPr>
          <p:cNvPr id="6" name="Text 2"/>
          <p:cNvSpPr/>
          <p:nvPr/>
        </p:nvSpPr>
        <p:spPr>
          <a:xfrm>
            <a:off x="793790" y="42466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Outside Render</a:t>
            </a:r>
            <a:endParaRPr lang="en-US" sz="2200" dirty="0"/>
          </a:p>
        </p:txBody>
      </p:sp>
      <p:sp>
        <p:nvSpPr>
          <p:cNvPr id="7" name="Text 3"/>
          <p:cNvSpPr/>
          <p:nvPr/>
        </p:nvSpPr>
        <p:spPr>
          <a:xfrm>
            <a:off x="793790" y="4737021"/>
            <a:ext cx="304800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Define styles outside render function to prevent recreation on each render.</a:t>
            </a:r>
            <a:endParaRPr lang="en-US" sz="1750" dirty="0"/>
          </a:p>
        </p:txBody>
      </p:sp>
      <p:pic>
        <p:nvPicPr>
          <p:cNvPr id="8" name="Image 2" descr="preencoded.png">    </p:cNvPr>
          <p:cNvPicPr>
            <a:picLocks noChangeAspect="1"/>
          </p:cNvPicPr>
          <p:nvPr/>
        </p:nvPicPr>
        <p:blipFill>
          <a:blip r:embed="rId3"/>
          <a:stretch>
            <a:fillRect/>
          </a:stretch>
        </p:blipFill>
        <p:spPr>
          <a:xfrm>
            <a:off x="4125278" y="3452813"/>
            <a:ext cx="566976" cy="566976"/>
          </a:xfrm>
          <a:prstGeom prst="rect">
            <a:avLst/>
          </a:prstGeom>
        </p:spPr>
      </p:pic>
      <p:sp>
        <p:nvSpPr>
          <p:cNvPr id="9" name="Text 4"/>
          <p:cNvSpPr/>
          <p:nvPr/>
        </p:nvSpPr>
        <p:spPr>
          <a:xfrm>
            <a:off x="4125278" y="42466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Group Related</a:t>
            </a:r>
            <a:endParaRPr lang="en-US" sz="2200" dirty="0"/>
          </a:p>
        </p:txBody>
      </p:sp>
      <p:sp>
        <p:nvSpPr>
          <p:cNvPr id="10" name="Text 5"/>
          <p:cNvSpPr/>
          <p:nvPr/>
        </p:nvSpPr>
        <p:spPr>
          <a:xfrm>
            <a:off x="4125278" y="4737021"/>
            <a:ext cx="3048119"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Keep related styles in a single StyleSheet for better organization.</a:t>
            </a:r>
            <a:endParaRPr lang="en-US" sz="1750" dirty="0"/>
          </a:p>
        </p:txBody>
      </p:sp>
      <p:pic>
        <p:nvPicPr>
          <p:cNvPr id="11" name="Image 3" descr="preencoded.png">    </p:cNvPr>
          <p:cNvPicPr>
            <a:picLocks noChangeAspect="1"/>
          </p:cNvPicPr>
          <p:nvPr/>
        </p:nvPicPr>
        <p:blipFill>
          <a:blip r:embed="rId4"/>
          <a:stretch>
            <a:fillRect/>
          </a:stretch>
        </p:blipFill>
        <p:spPr>
          <a:xfrm>
            <a:off x="7456884" y="3452813"/>
            <a:ext cx="566976" cy="566976"/>
          </a:xfrm>
          <a:prstGeom prst="rect">
            <a:avLst/>
          </a:prstGeom>
        </p:spPr>
      </p:pic>
      <p:sp>
        <p:nvSpPr>
          <p:cNvPr id="12" name="Text 6"/>
          <p:cNvSpPr/>
          <p:nvPr/>
        </p:nvSpPr>
        <p:spPr>
          <a:xfrm>
            <a:off x="7456884" y="42466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Meaningful Names</a:t>
            </a:r>
            <a:endParaRPr lang="en-US" sz="2200" dirty="0"/>
          </a:p>
        </p:txBody>
      </p:sp>
      <p:sp>
        <p:nvSpPr>
          <p:cNvPr id="13" name="Text 7"/>
          <p:cNvSpPr/>
          <p:nvPr/>
        </p:nvSpPr>
        <p:spPr>
          <a:xfrm>
            <a:off x="7456884" y="4737021"/>
            <a:ext cx="3048119"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Use descriptive names like 'container' instead of generic 'box1'.</a:t>
            </a:r>
            <a:endParaRPr lang="en-US" sz="1750" dirty="0"/>
          </a:p>
        </p:txBody>
      </p:sp>
      <p:pic>
        <p:nvPicPr>
          <p:cNvPr id="14" name="Image 4" descr="preencoded.png">    </p:cNvPr>
          <p:cNvPicPr>
            <a:picLocks noChangeAspect="1"/>
          </p:cNvPicPr>
          <p:nvPr/>
        </p:nvPicPr>
        <p:blipFill>
          <a:blip r:embed="rId5"/>
          <a:stretch>
            <a:fillRect/>
          </a:stretch>
        </p:blipFill>
        <p:spPr>
          <a:xfrm>
            <a:off x="10788491" y="3452813"/>
            <a:ext cx="566976" cy="566976"/>
          </a:xfrm>
          <a:prstGeom prst="rect">
            <a:avLst/>
          </a:prstGeom>
        </p:spPr>
      </p:pic>
      <p:sp>
        <p:nvSpPr>
          <p:cNvPr id="15" name="Text 8"/>
          <p:cNvSpPr/>
          <p:nvPr/>
        </p:nvSpPr>
        <p:spPr>
          <a:xfrm>
            <a:off x="10788491" y="42466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Flat Structure</a:t>
            </a:r>
            <a:endParaRPr lang="en-US" sz="2200" dirty="0"/>
          </a:p>
        </p:txBody>
      </p:sp>
      <p:sp>
        <p:nvSpPr>
          <p:cNvPr id="16" name="Text 9"/>
          <p:cNvSpPr/>
          <p:nvPr/>
        </p:nvSpPr>
        <p:spPr>
          <a:xfrm>
            <a:off x="10788491" y="4737021"/>
            <a:ext cx="3048119"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Keep style objects flat rather than deeply nested for better performance.</a:t>
            </a:r>
            <a:endParaRPr lang="en-US" sz="1750" dirty="0"/>
          </a:p>
        </p:txBody>
      </p:sp>
      <p:pic>
        <p:nvPicPr>
          <p:cNvPr id="17"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26651"/>
            <a:ext cx="7556421" cy="1204913"/>
          </a:xfrm>
          <a:prstGeom prst="rect">
            <a:avLst/>
          </a:prstGeom>
          <a:noFill/>
          <a:ln/>
        </p:spPr>
        <p:txBody>
          <a:bodyPr wrap="squar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Combined Styles: Basic Techniques</a:t>
            </a:r>
            <a:endParaRPr lang="en-US" sz="3750" dirty="0"/>
          </a:p>
        </p:txBody>
      </p:sp>
      <p:sp>
        <p:nvSpPr>
          <p:cNvPr id="4" name="Shape 1"/>
          <p:cNvSpPr/>
          <p:nvPr/>
        </p:nvSpPr>
        <p:spPr>
          <a:xfrm>
            <a:off x="793790" y="2320766"/>
            <a:ext cx="7556421" cy="1125974"/>
          </a:xfrm>
          <a:prstGeom prst="roundRect">
            <a:avLst>
              <a:gd name="adj" fmla="val 7192"/>
            </a:avLst>
          </a:prstGeom>
          <a:solidFill>
            <a:srgbClr val="FBE1D0"/>
          </a:solidFill>
          <a:ln w="7620">
            <a:solidFill>
              <a:srgbClr val="E1C7B6"/>
            </a:solidFill>
            <a:prstDash val="solid"/>
          </a:ln>
        </p:spPr>
      </p:sp>
      <p:sp>
        <p:nvSpPr>
          <p:cNvPr id="5" name="Text 2"/>
          <p:cNvSpPr/>
          <p:nvPr/>
        </p:nvSpPr>
        <p:spPr>
          <a:xfrm>
            <a:off x="994172" y="2521148"/>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Array Syntax</a:t>
            </a:r>
            <a:endParaRPr lang="en-US" sz="1850" dirty="0"/>
          </a:p>
        </p:txBody>
      </p:sp>
      <p:sp>
        <p:nvSpPr>
          <p:cNvPr id="6" name="Text 3"/>
          <p:cNvSpPr/>
          <p:nvPr/>
        </p:nvSpPr>
        <p:spPr>
          <a:xfrm>
            <a:off x="994172" y="2937986"/>
            <a:ext cx="7155656"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Pass multiple styles using arrays: style={[styles.base, styles.highlight]}</a:t>
            </a:r>
            <a:endParaRPr lang="en-US" sz="1500" dirty="0"/>
          </a:p>
        </p:txBody>
      </p:sp>
      <p:sp>
        <p:nvSpPr>
          <p:cNvPr id="7" name="Shape 4"/>
          <p:cNvSpPr/>
          <p:nvPr/>
        </p:nvSpPr>
        <p:spPr>
          <a:xfrm>
            <a:off x="793790" y="3639503"/>
            <a:ext cx="7556421" cy="1125974"/>
          </a:xfrm>
          <a:prstGeom prst="roundRect">
            <a:avLst>
              <a:gd name="adj" fmla="val 7192"/>
            </a:avLst>
          </a:prstGeom>
          <a:solidFill>
            <a:srgbClr val="FBE1D0"/>
          </a:solidFill>
          <a:ln w="7620">
            <a:solidFill>
              <a:srgbClr val="E1C7B6"/>
            </a:solidFill>
            <a:prstDash val="solid"/>
          </a:ln>
        </p:spPr>
      </p:sp>
      <p:sp>
        <p:nvSpPr>
          <p:cNvPr id="8" name="Text 5"/>
          <p:cNvSpPr/>
          <p:nvPr/>
        </p:nvSpPr>
        <p:spPr>
          <a:xfrm>
            <a:off x="994172" y="3839885"/>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Style Precedence</a:t>
            </a:r>
            <a:endParaRPr lang="en-US" sz="1850" dirty="0"/>
          </a:p>
        </p:txBody>
      </p:sp>
      <p:sp>
        <p:nvSpPr>
          <p:cNvPr id="9" name="Text 6"/>
          <p:cNvSpPr/>
          <p:nvPr/>
        </p:nvSpPr>
        <p:spPr>
          <a:xfrm>
            <a:off x="994172" y="4256723"/>
            <a:ext cx="7155656"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Last style in array overrides previous ones. Right-most styles take priority.</a:t>
            </a:r>
            <a:endParaRPr lang="en-US" sz="1500" dirty="0"/>
          </a:p>
        </p:txBody>
      </p:sp>
      <p:sp>
        <p:nvSpPr>
          <p:cNvPr id="10" name="Shape 7"/>
          <p:cNvSpPr/>
          <p:nvPr/>
        </p:nvSpPr>
        <p:spPr>
          <a:xfrm>
            <a:off x="793790" y="4958239"/>
            <a:ext cx="7556421" cy="1125974"/>
          </a:xfrm>
          <a:prstGeom prst="roundRect">
            <a:avLst>
              <a:gd name="adj" fmla="val 7192"/>
            </a:avLst>
          </a:prstGeom>
          <a:solidFill>
            <a:srgbClr val="FBE1D0"/>
          </a:solidFill>
          <a:ln w="7620">
            <a:solidFill>
              <a:srgbClr val="E1C7B6"/>
            </a:solidFill>
            <a:prstDash val="solid"/>
          </a:ln>
        </p:spPr>
      </p:sp>
      <p:sp>
        <p:nvSpPr>
          <p:cNvPr id="11" name="Text 8"/>
          <p:cNvSpPr/>
          <p:nvPr/>
        </p:nvSpPr>
        <p:spPr>
          <a:xfrm>
            <a:off x="994172" y="5158621"/>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Conditional Styling</a:t>
            </a:r>
            <a:endParaRPr lang="en-US" sz="1850" dirty="0"/>
          </a:p>
        </p:txBody>
      </p:sp>
      <p:sp>
        <p:nvSpPr>
          <p:cNvPr id="12" name="Text 9"/>
          <p:cNvSpPr/>
          <p:nvPr/>
        </p:nvSpPr>
        <p:spPr>
          <a:xfrm>
            <a:off x="994172" y="5575459"/>
            <a:ext cx="7155656"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Apply styles conditionally: style={[styles.base, isActive &amp;&amp; styles.active]}</a:t>
            </a:r>
            <a:endParaRPr lang="en-US" sz="1500" dirty="0"/>
          </a:p>
        </p:txBody>
      </p:sp>
      <p:sp>
        <p:nvSpPr>
          <p:cNvPr id="13" name="Shape 10"/>
          <p:cNvSpPr/>
          <p:nvPr/>
        </p:nvSpPr>
        <p:spPr>
          <a:xfrm>
            <a:off x="793790" y="6276975"/>
            <a:ext cx="7556421" cy="1125974"/>
          </a:xfrm>
          <a:prstGeom prst="roundRect">
            <a:avLst>
              <a:gd name="adj" fmla="val 7192"/>
            </a:avLst>
          </a:prstGeom>
          <a:solidFill>
            <a:srgbClr val="FBE1D0"/>
          </a:solidFill>
          <a:ln w="7620">
            <a:solidFill>
              <a:srgbClr val="E1C7B6"/>
            </a:solidFill>
            <a:prstDash val="solid"/>
          </a:ln>
        </p:spPr>
      </p:sp>
      <p:sp>
        <p:nvSpPr>
          <p:cNvPr id="14" name="Text 11"/>
          <p:cNvSpPr/>
          <p:nvPr/>
        </p:nvSpPr>
        <p:spPr>
          <a:xfrm>
            <a:off x="994172" y="6477357"/>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Mixed Approach</a:t>
            </a:r>
            <a:endParaRPr lang="en-US" sz="1850" dirty="0"/>
          </a:p>
        </p:txBody>
      </p:sp>
      <p:sp>
        <p:nvSpPr>
          <p:cNvPr id="15" name="Text 12"/>
          <p:cNvSpPr/>
          <p:nvPr/>
        </p:nvSpPr>
        <p:spPr>
          <a:xfrm>
            <a:off x="994172" y="6894195"/>
            <a:ext cx="7155656"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Combine StyleSheet with inline: style={[styles.base, {color: dynamicColor}]}</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05564"/>
            <a:ext cx="9926241"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Combined Styles: Advanced Methods</a:t>
            </a:r>
            <a:endParaRPr lang="en-US" sz="4200" dirty="0"/>
          </a:p>
        </p:txBody>
      </p:sp>
      <p:pic>
        <p:nvPicPr>
          <p:cNvPr id="3" name="Image 0" descr="preencoded.png">    </p:cNvPr>
          <p:cNvPicPr>
            <a:picLocks noChangeAspect="1"/>
          </p:cNvPicPr>
          <p:nvPr/>
        </p:nvPicPr>
        <p:blipFill>
          <a:blip r:embed="rId1"/>
          <a:stretch>
            <a:fillRect/>
          </a:stretch>
        </p:blipFill>
        <p:spPr>
          <a:xfrm>
            <a:off x="3247430" y="1809869"/>
            <a:ext cx="1614011" cy="1241346"/>
          </a:xfrm>
          <a:prstGeom prst="rect">
            <a:avLst/>
          </a:prstGeom>
        </p:spPr>
      </p:pic>
      <p:pic>
        <p:nvPicPr>
          <p:cNvPr id="4" name="Image 1" descr="preencoded.png">    </p:cNvPr>
          <p:cNvPicPr>
            <a:picLocks noChangeAspect="1"/>
          </p:cNvPicPr>
          <p:nvPr/>
        </p:nvPicPr>
        <p:blipFill>
          <a:blip r:embed="rId2"/>
          <a:stretch>
            <a:fillRect/>
          </a:stretch>
        </p:blipFill>
        <p:spPr>
          <a:xfrm>
            <a:off x="3902869" y="2394942"/>
            <a:ext cx="303014" cy="378738"/>
          </a:xfrm>
          <a:prstGeom prst="rect">
            <a:avLst/>
          </a:prstGeom>
        </p:spPr>
      </p:pic>
      <p:sp>
        <p:nvSpPr>
          <p:cNvPr id="5" name="Text 1"/>
          <p:cNvSpPr/>
          <p:nvPr/>
        </p:nvSpPr>
        <p:spPr>
          <a:xfrm>
            <a:off x="5076825" y="2025253"/>
            <a:ext cx="2947987"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StyleSheet.compose()</a:t>
            </a:r>
            <a:endParaRPr lang="en-US" sz="2100" dirty="0"/>
          </a:p>
        </p:txBody>
      </p:sp>
      <p:sp>
        <p:nvSpPr>
          <p:cNvPr id="6" name="Text 2"/>
          <p:cNvSpPr/>
          <p:nvPr/>
        </p:nvSpPr>
        <p:spPr>
          <a:xfrm>
            <a:off x="5076825" y="2491026"/>
            <a:ext cx="3934777"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Merge multiple style objects efficiently</a:t>
            </a:r>
            <a:endParaRPr lang="en-US" sz="1650" dirty="0"/>
          </a:p>
        </p:txBody>
      </p:sp>
      <p:sp>
        <p:nvSpPr>
          <p:cNvPr id="7" name="Shape 3"/>
          <p:cNvSpPr/>
          <p:nvPr/>
        </p:nvSpPr>
        <p:spPr>
          <a:xfrm>
            <a:off x="4915257" y="3062883"/>
            <a:ext cx="8867537" cy="15240"/>
          </a:xfrm>
          <a:prstGeom prst="roundRect">
            <a:avLst>
              <a:gd name="adj" fmla="val 593860"/>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2440424" y="3105031"/>
            <a:ext cx="3228022" cy="1241346"/>
          </a:xfrm>
          <a:prstGeom prst="rect">
            <a:avLst/>
          </a:prstGeom>
        </p:spPr>
      </p:pic>
      <p:pic>
        <p:nvPicPr>
          <p:cNvPr id="9" name="Image 3" descr="preencoded.png">    </p:cNvPr>
          <p:cNvPicPr>
            <a:picLocks noChangeAspect="1"/>
          </p:cNvPicPr>
          <p:nvPr/>
        </p:nvPicPr>
        <p:blipFill>
          <a:blip r:embed="rId4"/>
          <a:stretch>
            <a:fillRect/>
          </a:stretch>
        </p:blipFill>
        <p:spPr>
          <a:xfrm>
            <a:off x="3902869" y="3536275"/>
            <a:ext cx="303014" cy="378738"/>
          </a:xfrm>
          <a:prstGeom prst="rect">
            <a:avLst/>
          </a:prstGeom>
        </p:spPr>
      </p:pic>
      <p:sp>
        <p:nvSpPr>
          <p:cNvPr id="10" name="Text 4"/>
          <p:cNvSpPr/>
          <p:nvPr/>
        </p:nvSpPr>
        <p:spPr>
          <a:xfrm>
            <a:off x="5883831" y="3320415"/>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StyleSheet.flatten()</a:t>
            </a:r>
            <a:endParaRPr lang="en-US" sz="2100" dirty="0"/>
          </a:p>
        </p:txBody>
      </p:sp>
      <p:sp>
        <p:nvSpPr>
          <p:cNvPr id="11" name="Text 5"/>
          <p:cNvSpPr/>
          <p:nvPr/>
        </p:nvSpPr>
        <p:spPr>
          <a:xfrm>
            <a:off x="5883831" y="3786188"/>
            <a:ext cx="4991814"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Convert array of style objects into a single object</a:t>
            </a:r>
            <a:endParaRPr lang="en-US" sz="1650" dirty="0"/>
          </a:p>
        </p:txBody>
      </p:sp>
      <p:sp>
        <p:nvSpPr>
          <p:cNvPr id="12" name="Shape 6"/>
          <p:cNvSpPr/>
          <p:nvPr/>
        </p:nvSpPr>
        <p:spPr>
          <a:xfrm>
            <a:off x="5722263" y="4358045"/>
            <a:ext cx="8060531" cy="15240"/>
          </a:xfrm>
          <a:prstGeom prst="roundRect">
            <a:avLst>
              <a:gd name="adj" fmla="val 593860"/>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1633418" y="4400193"/>
            <a:ext cx="4842034" cy="1241346"/>
          </a:xfrm>
          <a:prstGeom prst="rect">
            <a:avLst/>
          </a:prstGeom>
        </p:spPr>
      </p:pic>
      <p:pic>
        <p:nvPicPr>
          <p:cNvPr id="14" name="Image 5" descr="preencoded.png">    </p:cNvPr>
          <p:cNvPicPr>
            <a:picLocks noChangeAspect="1"/>
          </p:cNvPicPr>
          <p:nvPr/>
        </p:nvPicPr>
        <p:blipFill>
          <a:blip r:embed="rId6"/>
          <a:stretch>
            <a:fillRect/>
          </a:stretch>
        </p:blipFill>
        <p:spPr>
          <a:xfrm>
            <a:off x="3902869" y="4831437"/>
            <a:ext cx="303014" cy="378738"/>
          </a:xfrm>
          <a:prstGeom prst="rect">
            <a:avLst/>
          </a:prstGeom>
        </p:spPr>
      </p:pic>
      <p:sp>
        <p:nvSpPr>
          <p:cNvPr id="15" name="Text 7"/>
          <p:cNvSpPr/>
          <p:nvPr/>
        </p:nvSpPr>
        <p:spPr>
          <a:xfrm>
            <a:off x="6690836" y="4615577"/>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Cascading Props</a:t>
            </a:r>
            <a:endParaRPr lang="en-US" sz="2100" dirty="0"/>
          </a:p>
        </p:txBody>
      </p:sp>
      <p:sp>
        <p:nvSpPr>
          <p:cNvPr id="16" name="Text 8"/>
          <p:cNvSpPr/>
          <p:nvPr/>
        </p:nvSpPr>
        <p:spPr>
          <a:xfrm>
            <a:off x="6690836" y="5081349"/>
            <a:ext cx="4226719"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Pass styles through component hierarchy</a:t>
            </a:r>
            <a:endParaRPr lang="en-US" sz="1650" dirty="0"/>
          </a:p>
        </p:txBody>
      </p:sp>
      <p:sp>
        <p:nvSpPr>
          <p:cNvPr id="17" name="Shape 9"/>
          <p:cNvSpPr/>
          <p:nvPr/>
        </p:nvSpPr>
        <p:spPr>
          <a:xfrm>
            <a:off x="6529268" y="5653207"/>
            <a:ext cx="7253526" cy="15240"/>
          </a:xfrm>
          <a:prstGeom prst="roundRect">
            <a:avLst>
              <a:gd name="adj" fmla="val 593860"/>
            </a:avLst>
          </a:prstGeom>
          <a:solidFill>
            <a:srgbClr val="E1C7B6"/>
          </a:solidFill>
          <a:ln/>
        </p:spPr>
      </p:sp>
      <p:pic>
        <p:nvPicPr>
          <p:cNvPr id="18" name="Image 6" descr="preencoded.png">    </p:cNvPr>
          <p:cNvPicPr>
            <a:picLocks noChangeAspect="1"/>
          </p:cNvPicPr>
          <p:nvPr/>
        </p:nvPicPr>
        <p:blipFill>
          <a:blip r:embed="rId7"/>
          <a:stretch>
            <a:fillRect/>
          </a:stretch>
        </p:blipFill>
        <p:spPr>
          <a:xfrm>
            <a:off x="826294" y="5695355"/>
            <a:ext cx="6456164" cy="1241346"/>
          </a:xfrm>
          <a:prstGeom prst="rect">
            <a:avLst/>
          </a:prstGeom>
        </p:spPr>
      </p:pic>
      <p:pic>
        <p:nvPicPr>
          <p:cNvPr id="19" name="Image 7" descr="preencoded.png">    </p:cNvPr>
          <p:cNvPicPr>
            <a:picLocks noChangeAspect="1"/>
          </p:cNvPicPr>
          <p:nvPr/>
        </p:nvPicPr>
        <p:blipFill>
          <a:blip r:embed="rId8"/>
          <a:stretch>
            <a:fillRect/>
          </a:stretch>
        </p:blipFill>
        <p:spPr>
          <a:xfrm>
            <a:off x="3902750" y="6126599"/>
            <a:ext cx="303014" cy="378738"/>
          </a:xfrm>
          <a:prstGeom prst="rect">
            <a:avLst/>
          </a:prstGeom>
        </p:spPr>
      </p:pic>
      <p:sp>
        <p:nvSpPr>
          <p:cNvPr id="20" name="Text 10"/>
          <p:cNvSpPr/>
          <p:nvPr/>
        </p:nvSpPr>
        <p:spPr>
          <a:xfrm>
            <a:off x="7497842" y="5910739"/>
            <a:ext cx="3079552"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Conditional Application</a:t>
            </a:r>
            <a:endParaRPr lang="en-US" sz="2100" dirty="0"/>
          </a:p>
        </p:txBody>
      </p:sp>
      <p:sp>
        <p:nvSpPr>
          <p:cNvPr id="21" name="Text 11"/>
          <p:cNvSpPr/>
          <p:nvPr/>
        </p:nvSpPr>
        <p:spPr>
          <a:xfrm>
            <a:off x="7497842" y="6376511"/>
            <a:ext cx="3728918"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Apply styles based on state or props</a:t>
            </a:r>
            <a:endParaRPr lang="en-US" sz="1650" dirty="0"/>
          </a:p>
        </p:txBody>
      </p:sp>
      <p:sp>
        <p:nvSpPr>
          <p:cNvPr id="22" name="Text 12"/>
          <p:cNvSpPr/>
          <p:nvPr/>
        </p:nvSpPr>
        <p:spPr>
          <a:xfrm>
            <a:off x="793790" y="7179112"/>
            <a:ext cx="13042821"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These advanced techniques provide powerful flexibility for complex styling scenarios.</a:t>
            </a:r>
            <a:endParaRPr lang="en-US" sz="1650" dirty="0"/>
          </a:p>
        </p:txBody>
      </p:sp>
      <p:pic>
        <p:nvPicPr>
          <p:cNvPr id="23"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2025-05-01T01:20:35Z</dcterms:created>
  <dcterms:modified xsi:type="dcterms:W3CDTF">2025-05-01T01:20:35Z</dcterms:modified>
</cp:coreProperties>
</file>